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0" r:id="rId4"/>
    <p:sldId id="261" r:id="rId5"/>
    <p:sldId id="280" r:id="rId6"/>
    <p:sldId id="262" r:id="rId7"/>
    <p:sldId id="270" r:id="rId8"/>
    <p:sldId id="271" r:id="rId9"/>
    <p:sldId id="281" r:id="rId10"/>
    <p:sldId id="272" r:id="rId11"/>
    <p:sldId id="273" r:id="rId12"/>
    <p:sldId id="274" r:id="rId13"/>
    <p:sldId id="275" r:id="rId14"/>
    <p:sldId id="282" r:id="rId15"/>
    <p:sldId id="276" r:id="rId16"/>
    <p:sldId id="277" r:id="rId17"/>
    <p:sldId id="278" r:id="rId18"/>
    <p:sldId id="283" r:id="rId19"/>
    <p:sldId id="267" r:id="rId20"/>
    <p:sldId id="306" r:id="rId21"/>
    <p:sldId id="284" r:id="rId22"/>
    <p:sldId id="268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7" r:id="rId45"/>
    <p:sldId id="308" r:id="rId4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1" autoAdjust="0"/>
    <p:restoredTop sz="94607" autoAdjust="0"/>
  </p:normalViewPr>
  <p:slideViewPr>
    <p:cSldViewPr snapToGrid="0" snapToObjects="1">
      <p:cViewPr varScale="1">
        <p:scale>
          <a:sx n="124" d="100"/>
          <a:sy n="124" d="100"/>
        </p:scale>
        <p:origin x="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006CC-7EA8-0A41-8768-208FF38B8A39}" type="datetimeFigureOut">
              <a:rPr lang="it-IT" smtClean="0"/>
              <a:t>26/03/19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A8B46-979B-1E46-92F2-3BF3E7E9E6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0027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4FF54-B350-8C4D-A05B-F6940B4142EA}" type="datetimeFigureOut">
              <a:rPr lang="it-IT" smtClean="0"/>
              <a:t>26/03/19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06495-61C7-D14D-80C2-D530D6DA7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8104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A85B-052B-6E43-A71E-56BCE0FFA61B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77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ECB0-0580-EC4F-897A-B01534F3E0E7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73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9D60-2AC5-F84B-8215-4D5B60C3A2BC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81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D752-BD7F-044B-9B4F-2F285FE8D56C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21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EE90-28FB-4B49-8A6A-82BC9D28CC00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4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B2C0-8D69-094B-BFE1-E44409C165E1}" type="datetime1">
              <a:rPr lang="it-IT" smtClean="0"/>
              <a:t>26/03/19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32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774-C880-B245-A6A5-C0AA5600D3AA}" type="datetime1">
              <a:rPr lang="it-IT" smtClean="0"/>
              <a:t>26/03/19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84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D368-AF69-9447-87EF-28E1D369B592}" type="datetime1">
              <a:rPr lang="it-IT" smtClean="0"/>
              <a:t>26/03/19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94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4C404-6307-854A-AEE2-ECA9B19C6855}" type="datetime1">
              <a:rPr lang="it-IT" smtClean="0"/>
              <a:t>26/03/19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4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B0A1-5CC2-CA4E-BDA8-675140B732F7}" type="datetime1">
              <a:rPr lang="it-IT" smtClean="0"/>
              <a:t>26/03/19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00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0F5D9-6E1A-D243-A596-70D5EE1CE5F3}" type="datetime1">
              <a:rPr lang="it-IT" smtClean="0"/>
              <a:t>26/03/19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17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B83E-4725-2A4C-86E3-3D5BD0064ADD}" type="datetime1">
              <a:rPr lang="it-IT" smtClean="0"/>
              <a:t>26/03/19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CAAAA-1FD3-5940-B264-10C98E8F15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56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Benchmark E-mail Marketing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12" y="2114820"/>
            <a:ext cx="4876800" cy="965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Aquazzura</a:t>
            </a:r>
            <a:r>
              <a:rPr lang="it-IT" sz="4400" dirty="0">
                <a:solidFill>
                  <a:schemeClr val="tx1"/>
                </a:solidFill>
              </a:rPr>
              <a:t> – note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395031" y="13788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Tutte le NL iniziano con un’impattante immagine </a:t>
            </a:r>
            <a:r>
              <a:rPr lang="it-IT" sz="2000" dirty="0" err="1">
                <a:solidFill>
                  <a:schemeClr val="tx1"/>
                </a:solidFill>
              </a:rPr>
              <a:t>ispirazionale</a:t>
            </a:r>
            <a:r>
              <a:rPr lang="it-IT" sz="2000" dirty="0">
                <a:solidFill>
                  <a:schemeClr val="tx1"/>
                </a:solidFill>
              </a:rPr>
              <a:t> sull’argomento trattato (es. immagine di campagna o </a:t>
            </a:r>
            <a:r>
              <a:rPr lang="it-IT" sz="2000" dirty="0" err="1">
                <a:solidFill>
                  <a:schemeClr val="tx1"/>
                </a:solidFill>
              </a:rPr>
              <a:t>shooting</a:t>
            </a:r>
            <a:r>
              <a:rPr lang="it-IT" sz="2000" dirty="0">
                <a:solidFill>
                  <a:schemeClr val="tx1"/>
                </a:solidFill>
              </a:rPr>
              <a:t> di prodotto molto visivamente molto importante)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Dopo l’immagine, il tema della NL e un link alla categoria di riferimento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Il secondo blocco presenta una selezione di </a:t>
            </a:r>
            <a:r>
              <a:rPr lang="it-IT" sz="2000" dirty="0" err="1">
                <a:solidFill>
                  <a:schemeClr val="tx1"/>
                </a:solidFill>
              </a:rPr>
              <a:t>still</a:t>
            </a:r>
            <a:r>
              <a:rPr lang="it-IT" sz="2000" dirty="0">
                <a:solidFill>
                  <a:schemeClr val="tx1"/>
                </a:solidFill>
              </a:rPr>
              <a:t> life 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Non c’è la parte </a:t>
            </a:r>
            <a:r>
              <a:rPr lang="it-IT" sz="2000" dirty="0" err="1">
                <a:solidFill>
                  <a:schemeClr val="tx1"/>
                </a:solidFill>
              </a:rPr>
              <a:t>ispirazionale</a:t>
            </a:r>
            <a:r>
              <a:rPr lang="it-IT" sz="2000" dirty="0">
                <a:solidFill>
                  <a:schemeClr val="tx1"/>
                </a:solidFill>
              </a:rPr>
              <a:t> che </a:t>
            </a:r>
            <a:r>
              <a:rPr lang="it-IT" sz="2000" dirty="0" err="1">
                <a:solidFill>
                  <a:schemeClr val="tx1"/>
                </a:solidFill>
              </a:rPr>
              <a:t>Choo</a:t>
            </a:r>
            <a:r>
              <a:rPr lang="it-IT" sz="2000" dirty="0">
                <a:solidFill>
                  <a:schemeClr val="tx1"/>
                </a:solidFill>
              </a:rPr>
              <a:t> mette alla fine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Messaggio breve ma diretto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Frequenza invio: in media 2 NL alla settimana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r>
              <a:rPr lang="it-IT" sz="2000" b="1" dirty="0">
                <a:solidFill>
                  <a:schemeClr val="tx1"/>
                </a:solidFill>
              </a:rPr>
              <a:t>Molto spesso (80% dei casi) c’è coerenza tra NL e social: quello che viene comunicato tramite DEM viene postato nel </a:t>
            </a:r>
            <a:r>
              <a:rPr lang="it-IT" sz="2000" b="1" dirty="0" err="1">
                <a:solidFill>
                  <a:schemeClr val="tx1"/>
                </a:solidFill>
              </a:rPr>
              <a:t>feed</a:t>
            </a:r>
            <a:r>
              <a:rPr lang="it-IT" sz="2000" b="1" dirty="0">
                <a:solidFill>
                  <a:schemeClr val="tx1"/>
                </a:solidFill>
              </a:rPr>
              <a:t>, anche se non lo stesso giorno.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Gianvito Rossi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842541A1-7026-B54D-A784-C506346AB90D}"/>
              </a:ext>
            </a:extLst>
          </p:cNvPr>
          <p:cNvSpPr txBox="1">
            <a:spLocks/>
          </p:cNvSpPr>
          <p:nvPr/>
        </p:nvSpPr>
        <p:spPr>
          <a:xfrm>
            <a:off x="242632" y="2232927"/>
            <a:ext cx="5983507" cy="2369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Mai ricevuta una NL.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Iscrizione solo su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e no sconti di benvenuto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Non lo ritengo un benchmark su cui fare affidamento.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9FF67E-36C4-E842-813C-659991A0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463" y="2589087"/>
            <a:ext cx="2875110" cy="12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2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" name="Immagine 1" descr="Schermata 2019-03-24 alle 15.38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9" y="1793751"/>
            <a:ext cx="2819379" cy="4927922"/>
          </a:xfrm>
          <a:prstGeom prst="rect">
            <a:avLst/>
          </a:prstGeom>
        </p:spPr>
      </p:pic>
      <p:pic>
        <p:nvPicPr>
          <p:cNvPr id="5" name="Immagine 4" descr="Schermata 2019-03-24 alle 15.3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76" y="1531610"/>
            <a:ext cx="3628082" cy="4256656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6616784" y="1506706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3498845" y="3696135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700" dirty="0">
                <a:solidFill>
                  <a:schemeClr val="tx1"/>
                </a:solidFill>
              </a:rPr>
              <a:t>campagna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2124769" y="3670026"/>
            <a:ext cx="1374076" cy="177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2277169" y="6007908"/>
            <a:ext cx="1374076" cy="177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ottotitolo 2"/>
          <p:cNvSpPr txBox="1">
            <a:spLocks/>
          </p:cNvSpPr>
          <p:nvPr/>
        </p:nvSpPr>
        <p:spPr>
          <a:xfrm>
            <a:off x="3651245" y="5788266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Le immagini linkano a </a:t>
            </a:r>
          </a:p>
          <a:p>
            <a:pPr algn="l"/>
            <a:r>
              <a:rPr lang="it-IT" sz="1700" dirty="0" err="1">
                <a:solidFill>
                  <a:schemeClr val="tx1"/>
                </a:solidFill>
              </a:rPr>
              <a:t>beverly</a:t>
            </a:r>
            <a:r>
              <a:rPr lang="it-IT" sz="1700" dirty="0">
                <a:solidFill>
                  <a:schemeClr val="tx1"/>
                </a:solidFill>
              </a:rPr>
              <a:t> </a:t>
            </a:r>
            <a:r>
              <a:rPr lang="it-IT" sz="1700" dirty="0" err="1">
                <a:solidFill>
                  <a:schemeClr val="tx1"/>
                </a:solidFill>
              </a:rPr>
              <a:t>heels</a:t>
            </a:r>
            <a:r>
              <a:rPr lang="it-IT" sz="17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it-IT" sz="1700" dirty="0" err="1">
                <a:solidFill>
                  <a:schemeClr val="tx1"/>
                </a:solidFill>
              </a:rPr>
              <a:t>edit</a:t>
            </a: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5114083" y="1313681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Link </a:t>
            </a:r>
          </a:p>
          <a:p>
            <a:pPr algn="l"/>
            <a:r>
              <a:rPr lang="it-IT" sz="1700" dirty="0" err="1">
                <a:solidFill>
                  <a:schemeClr val="tx1"/>
                </a:solidFill>
              </a:rPr>
              <a:t>beverly</a:t>
            </a:r>
            <a:r>
              <a:rPr lang="it-IT" sz="1700" dirty="0">
                <a:solidFill>
                  <a:schemeClr val="tx1"/>
                </a:solidFill>
              </a:rPr>
              <a:t> </a:t>
            </a:r>
            <a:r>
              <a:rPr lang="it-IT" sz="1700" dirty="0" err="1">
                <a:solidFill>
                  <a:schemeClr val="tx1"/>
                </a:solidFill>
              </a:rPr>
              <a:t>heels</a:t>
            </a:r>
            <a:r>
              <a:rPr lang="it-IT" sz="17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it-IT" sz="1700" dirty="0" err="1">
                <a:solidFill>
                  <a:schemeClr val="tx1"/>
                </a:solidFill>
              </a:rPr>
              <a:t>edit</a:t>
            </a: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404320" y="2527778"/>
            <a:ext cx="3212051" cy="9214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7608693" y="3348078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Contatti CS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242632" y="1014862"/>
            <a:ext cx="1931196" cy="61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1.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Argomento trattato</a:t>
            </a: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2" name="Sottotitolo 2"/>
          <p:cNvSpPr txBox="1">
            <a:spLocks/>
          </p:cNvSpPr>
          <p:nvPr/>
        </p:nvSpPr>
        <p:spPr>
          <a:xfrm>
            <a:off x="6877418" y="706356"/>
            <a:ext cx="1931196" cy="61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2.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Link e info utili</a:t>
            </a: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2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Lancio nuove collezioni (es. SS19)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Real time marketing (es. Festa della donna, festa della mamma)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Focus su determinati modelli (es. Beverly </a:t>
            </a:r>
            <a:r>
              <a:rPr lang="it-IT" sz="2000" dirty="0" err="1">
                <a:solidFill>
                  <a:schemeClr val="tx1"/>
                </a:solidFill>
              </a:rPr>
              <a:t>Heels</a:t>
            </a:r>
            <a:r>
              <a:rPr lang="it-IT" sz="20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Consigli e suggerimenti</a:t>
            </a:r>
          </a:p>
          <a:p>
            <a:pPr algn="l"/>
            <a:endParaRPr lang="it-IT" sz="2400" b="1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 err="1">
                <a:solidFill>
                  <a:schemeClr val="tx1"/>
                </a:solidFill>
              </a:rPr>
              <a:t>Sophia</a:t>
            </a: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err="1">
                <a:solidFill>
                  <a:schemeClr val="tx1"/>
                </a:solidFill>
              </a:rPr>
              <a:t>Webster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349350"/>
            <a:ext cx="7052020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in 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iscrizione 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F15142-D805-A44C-9311-736F3966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7" y="3243610"/>
            <a:ext cx="4138665" cy="22196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345227-C328-CD4E-8127-B85447C9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82" y="2729067"/>
            <a:ext cx="2580480" cy="3248703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7119BC04-B6F4-6C41-8AC7-D7DCC0375090}"/>
              </a:ext>
            </a:extLst>
          </p:cNvPr>
          <p:cNvSpPr/>
          <p:nvPr/>
        </p:nvSpPr>
        <p:spPr>
          <a:xfrm>
            <a:off x="5928189" y="2793477"/>
            <a:ext cx="2044557" cy="6156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CBFD812C-BE0E-B940-A57F-13B25D9AFA9B}"/>
              </a:ext>
            </a:extLst>
          </p:cNvPr>
          <p:cNvSpPr txBox="1">
            <a:spLocks/>
          </p:cNvSpPr>
          <p:nvPr/>
        </p:nvSpPr>
        <p:spPr>
          <a:xfrm>
            <a:off x="6279482" y="194312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chemeClr val="tx1"/>
                </a:solidFill>
              </a:rPr>
              <a:t>Dopo qualche secondo di navigazione on line si è aperta la live chat di assistenza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46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best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" name="Immagine 1" descr="Schermata 2019-03-24 alle 15.40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880"/>
            <a:ext cx="3423375" cy="5121296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3772345" y="1806458"/>
            <a:ext cx="2462074" cy="35105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Per la festa della donna, ha inserito una selezione di immagini generate dagli utenti su IG. Ogni immagine linka al profilo IG del brand. In apertura una </a:t>
            </a:r>
            <a:r>
              <a:rPr lang="it-IT" sz="1800" dirty="0" err="1">
                <a:solidFill>
                  <a:schemeClr val="tx1"/>
                </a:solidFill>
              </a:rPr>
              <a:t>caption</a:t>
            </a:r>
            <a:r>
              <a:rPr lang="it-IT" sz="1800" dirty="0">
                <a:solidFill>
                  <a:schemeClr val="tx1"/>
                </a:solidFill>
              </a:rPr>
              <a:t> sulla festa della donna e infine, l’invito a postare immagini con #</a:t>
            </a:r>
            <a:r>
              <a:rPr lang="it-IT" sz="1800" dirty="0" err="1">
                <a:solidFill>
                  <a:schemeClr val="tx1"/>
                </a:solidFill>
              </a:rPr>
              <a:t>swyes</a:t>
            </a:r>
            <a:r>
              <a:rPr lang="it-IT" sz="1800" dirty="0">
                <a:solidFill>
                  <a:schemeClr val="tx1"/>
                </a:solidFill>
              </a:rPr>
              <a:t> per consentire ad essere ripostati sulle stories o sul </a:t>
            </a:r>
            <a:r>
              <a:rPr lang="it-IT" sz="1800" dirty="0" err="1">
                <a:solidFill>
                  <a:schemeClr val="tx1"/>
                </a:solidFill>
              </a:rPr>
              <a:t>feed</a:t>
            </a:r>
            <a:r>
              <a:rPr lang="it-IT" sz="1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6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best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772345" y="1806458"/>
            <a:ext cx="2462074" cy="351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Un’altra comunicazione da notare è l’accento sulla funzione d’uso, che viene fatta accostando 2 varianti dello stesso modello (tacco e no tacco)</a:t>
            </a: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5" name="Immagine 4" descr="Schermata 2019-03-24 alle 15.56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015790"/>
            <a:ext cx="3025691" cy="57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best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772345" y="1806458"/>
            <a:ext cx="2462074" cy="35105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Per la festa della donna, ha inserito una selezione di immagini generate dagli utenti su IG. Ogni immagine linka al profilo IG del brand. In apertura una </a:t>
            </a:r>
            <a:r>
              <a:rPr lang="it-IT" sz="1800" dirty="0" err="1">
                <a:solidFill>
                  <a:schemeClr val="tx1"/>
                </a:solidFill>
              </a:rPr>
              <a:t>caption</a:t>
            </a:r>
            <a:r>
              <a:rPr lang="it-IT" sz="1800" dirty="0">
                <a:solidFill>
                  <a:schemeClr val="tx1"/>
                </a:solidFill>
              </a:rPr>
              <a:t> sulla festa della donna e infine, l’invito a postare immagini con #</a:t>
            </a:r>
            <a:r>
              <a:rPr lang="it-IT" sz="1800" dirty="0" err="1">
                <a:solidFill>
                  <a:schemeClr val="tx1"/>
                </a:solidFill>
              </a:rPr>
              <a:t>swyes</a:t>
            </a:r>
            <a:r>
              <a:rPr lang="it-IT" sz="1800" dirty="0">
                <a:solidFill>
                  <a:schemeClr val="tx1"/>
                </a:solidFill>
              </a:rPr>
              <a:t> per consentire ad essere ripostati sulle stories o sul </a:t>
            </a:r>
            <a:r>
              <a:rPr lang="it-IT" sz="1800" dirty="0" err="1">
                <a:solidFill>
                  <a:schemeClr val="tx1"/>
                </a:solidFill>
              </a:rPr>
              <a:t>feed</a:t>
            </a:r>
            <a:r>
              <a:rPr lang="it-IT" sz="1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5" name="Immagine 4" descr="Schermata 2019-03-24 alle 16.08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0" y="1353932"/>
            <a:ext cx="2947255" cy="4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Sophia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Webster</a:t>
            </a:r>
            <a:r>
              <a:rPr lang="it-IT" sz="4400" dirty="0">
                <a:solidFill>
                  <a:schemeClr val="tx1"/>
                </a:solidFill>
              </a:rPr>
              <a:t> – note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395031" y="13788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547431" y="15312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Dem</a:t>
            </a:r>
            <a:r>
              <a:rPr lang="it-IT" sz="2000" dirty="0">
                <a:solidFill>
                  <a:schemeClr val="tx1"/>
                </a:solidFill>
              </a:rPr>
              <a:t> brevi con messaggio diretto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Comunicazione coordinata con social e coerente con l’immagine del brand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Frequenza invio: in media 3 NL alla settimana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b="1" dirty="0">
              <a:solidFill>
                <a:schemeClr val="tx1"/>
              </a:solidFill>
            </a:endParaRPr>
          </a:p>
          <a:p>
            <a:pPr algn="l"/>
            <a:endParaRPr lang="it-IT" sz="2000" b="1" dirty="0">
              <a:solidFill>
                <a:schemeClr val="tx1"/>
              </a:solidFill>
            </a:endParaRPr>
          </a:p>
          <a:p>
            <a:pPr algn="l"/>
            <a:r>
              <a:rPr lang="it-IT" sz="2000" b="1" dirty="0">
                <a:solidFill>
                  <a:schemeClr val="tx1"/>
                </a:solidFill>
              </a:rPr>
              <a:t>Molto spesso (80% dei casi) c’è coerenza tra NL e social: quello che viene comunicato tramite DEM viene anche contestualmente postato nel </a:t>
            </a:r>
            <a:r>
              <a:rPr lang="it-IT" sz="2000" b="1" dirty="0" err="1">
                <a:solidFill>
                  <a:schemeClr val="tx1"/>
                </a:solidFill>
              </a:rPr>
              <a:t>feed</a:t>
            </a:r>
            <a:r>
              <a:rPr lang="it-IT" sz="2000" b="1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51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Tamara Mellon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C4B0E953-A177-1643-B43D-79A36E7B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2" y="1064697"/>
            <a:ext cx="2148141" cy="52757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7EC609-4BB2-6B49-BB72-492D7C6F4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27" y="1263720"/>
            <a:ext cx="2492787" cy="53579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DE8BEEE-DEAF-C64B-A370-16692EEAA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65" y="1263720"/>
            <a:ext cx="2659588" cy="4062359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BE75D80-7CD8-7C4D-97C6-C322C08F2575}"/>
              </a:ext>
            </a:extLst>
          </p:cNvPr>
          <p:cNvCxnSpPr/>
          <p:nvPr/>
        </p:nvCxnSpPr>
        <p:spPr>
          <a:xfrm>
            <a:off x="1089061" y="1859623"/>
            <a:ext cx="14383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D5316A2-4727-254E-8AE9-7B643C6ECAF4}"/>
              </a:ext>
            </a:extLst>
          </p:cNvPr>
          <p:cNvCxnSpPr>
            <a:cxnSpLocks/>
          </p:cNvCxnSpPr>
          <p:nvPr/>
        </p:nvCxnSpPr>
        <p:spPr>
          <a:xfrm>
            <a:off x="1481995" y="3634213"/>
            <a:ext cx="941404" cy="444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ottotitolo 2">
            <a:extLst>
              <a:ext uri="{FF2B5EF4-FFF2-40B4-BE49-F238E27FC236}">
                <a16:creationId xmlns:a16="http://schemas.microsoft.com/office/drawing/2014/main" id="{0BA7071B-90CE-BD46-9E04-CD7F6C0223E5}"/>
              </a:ext>
            </a:extLst>
          </p:cNvPr>
          <p:cNvSpPr txBox="1">
            <a:spLocks/>
          </p:cNvSpPr>
          <p:nvPr/>
        </p:nvSpPr>
        <p:spPr>
          <a:xfrm>
            <a:off x="2349579" y="1859623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indossato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58102CAC-A858-4544-8E24-25747BD908EB}"/>
              </a:ext>
            </a:extLst>
          </p:cNvPr>
          <p:cNvSpPr txBox="1">
            <a:spLocks/>
          </p:cNvSpPr>
          <p:nvPr/>
        </p:nvSpPr>
        <p:spPr>
          <a:xfrm>
            <a:off x="2245535" y="4078840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tema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17A3DB2-13CE-1740-8D49-09B936BE7FE5}"/>
              </a:ext>
            </a:extLst>
          </p:cNvPr>
          <p:cNvCxnSpPr>
            <a:cxnSpLocks/>
          </p:cNvCxnSpPr>
          <p:nvPr/>
        </p:nvCxnSpPr>
        <p:spPr>
          <a:xfrm>
            <a:off x="866848" y="6118163"/>
            <a:ext cx="366051" cy="282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ottotitolo 2">
            <a:extLst>
              <a:ext uri="{FF2B5EF4-FFF2-40B4-BE49-F238E27FC236}">
                <a16:creationId xmlns:a16="http://schemas.microsoft.com/office/drawing/2014/main" id="{B9F53C3E-E654-5F42-A531-4AFF1D31E116}"/>
              </a:ext>
            </a:extLst>
          </p:cNvPr>
          <p:cNvSpPr txBox="1">
            <a:spLocks/>
          </p:cNvSpPr>
          <p:nvPr/>
        </p:nvSpPr>
        <p:spPr>
          <a:xfrm>
            <a:off x="1235448" y="6327407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70AA40A-68A1-FC45-9765-A6C7CD36ECBF}"/>
              </a:ext>
            </a:extLst>
          </p:cNvPr>
          <p:cNvCxnSpPr>
            <a:cxnSpLocks/>
          </p:cNvCxnSpPr>
          <p:nvPr/>
        </p:nvCxnSpPr>
        <p:spPr>
          <a:xfrm>
            <a:off x="1168872" y="5155915"/>
            <a:ext cx="1180707" cy="251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ottotitolo 2">
            <a:extLst>
              <a:ext uri="{FF2B5EF4-FFF2-40B4-BE49-F238E27FC236}">
                <a16:creationId xmlns:a16="http://schemas.microsoft.com/office/drawing/2014/main" id="{A940AE10-929C-CD40-BFDC-AB7117453DEE}"/>
              </a:ext>
            </a:extLst>
          </p:cNvPr>
          <p:cNvSpPr txBox="1">
            <a:spLocks/>
          </p:cNvSpPr>
          <p:nvPr/>
        </p:nvSpPr>
        <p:spPr>
          <a:xfrm>
            <a:off x="2332248" y="5124462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indossato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C5F64E5-0D57-D44E-94FC-EFBDDCF33599}"/>
              </a:ext>
            </a:extLst>
          </p:cNvPr>
          <p:cNvCxnSpPr>
            <a:cxnSpLocks/>
          </p:cNvCxnSpPr>
          <p:nvPr/>
        </p:nvCxnSpPr>
        <p:spPr>
          <a:xfrm flipV="1">
            <a:off x="4284191" y="1181528"/>
            <a:ext cx="1366596" cy="678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ottotitolo 2">
            <a:extLst>
              <a:ext uri="{FF2B5EF4-FFF2-40B4-BE49-F238E27FC236}">
                <a16:creationId xmlns:a16="http://schemas.microsoft.com/office/drawing/2014/main" id="{94B5A3FA-6662-9D4C-98E4-CCA7EB69AE94}"/>
              </a:ext>
            </a:extLst>
          </p:cNvPr>
          <p:cNvSpPr txBox="1">
            <a:spLocks/>
          </p:cNvSpPr>
          <p:nvPr/>
        </p:nvSpPr>
        <p:spPr>
          <a:xfrm>
            <a:off x="5586709" y="904146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Dettagli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CE46DDE0-CA76-C643-91D2-66FC04B6CDFC}"/>
              </a:ext>
            </a:extLst>
          </p:cNvPr>
          <p:cNvCxnSpPr>
            <a:cxnSpLocks/>
          </p:cNvCxnSpPr>
          <p:nvPr/>
        </p:nvCxnSpPr>
        <p:spPr>
          <a:xfrm>
            <a:off x="4887145" y="5793760"/>
            <a:ext cx="699564" cy="716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ottotitolo 2">
            <a:extLst>
              <a:ext uri="{FF2B5EF4-FFF2-40B4-BE49-F238E27FC236}">
                <a16:creationId xmlns:a16="http://schemas.microsoft.com/office/drawing/2014/main" id="{3E83A18F-A092-6D4B-AB3C-8A5A81BBEAE3}"/>
              </a:ext>
            </a:extLst>
          </p:cNvPr>
          <p:cNvSpPr txBox="1">
            <a:spLocks/>
          </p:cNvSpPr>
          <p:nvPr/>
        </p:nvSpPr>
        <p:spPr>
          <a:xfrm>
            <a:off x="5549979" y="6394698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indossato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EBF0FD4-2136-8B4D-A4F6-5B7F20DE426D}"/>
              </a:ext>
            </a:extLst>
          </p:cNvPr>
          <p:cNvCxnSpPr>
            <a:cxnSpLocks/>
          </p:cNvCxnSpPr>
          <p:nvPr/>
        </p:nvCxnSpPr>
        <p:spPr>
          <a:xfrm flipV="1">
            <a:off x="7224822" y="1064697"/>
            <a:ext cx="599833" cy="1058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ottotitolo 2">
            <a:extLst>
              <a:ext uri="{FF2B5EF4-FFF2-40B4-BE49-F238E27FC236}">
                <a16:creationId xmlns:a16="http://schemas.microsoft.com/office/drawing/2014/main" id="{C24E5FB7-1639-9641-8C43-3D83EAEA75FA}"/>
              </a:ext>
            </a:extLst>
          </p:cNvPr>
          <p:cNvSpPr txBox="1">
            <a:spLocks/>
          </p:cNvSpPr>
          <p:nvPr/>
        </p:nvSpPr>
        <p:spPr>
          <a:xfrm>
            <a:off x="7524738" y="781849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Varianti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91AEFFEB-FBE8-5F42-8846-E7971E70D330}"/>
              </a:ext>
            </a:extLst>
          </p:cNvPr>
          <p:cNvSpPr/>
          <p:nvPr/>
        </p:nvSpPr>
        <p:spPr>
          <a:xfrm>
            <a:off x="7205177" y="3678130"/>
            <a:ext cx="1047964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D1094BCF-90CB-DE44-9E52-B5FCE18644A7}"/>
              </a:ext>
            </a:extLst>
          </p:cNvPr>
          <p:cNvCxnSpPr>
            <a:cxnSpLocks/>
          </p:cNvCxnSpPr>
          <p:nvPr/>
        </p:nvCxnSpPr>
        <p:spPr>
          <a:xfrm flipH="1">
            <a:off x="6960145" y="3840786"/>
            <a:ext cx="245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Sottotitolo 2">
            <a:extLst>
              <a:ext uri="{FF2B5EF4-FFF2-40B4-BE49-F238E27FC236}">
                <a16:creationId xmlns:a16="http://schemas.microsoft.com/office/drawing/2014/main" id="{0FF9B543-E71A-E143-A7FA-577155823893}"/>
              </a:ext>
            </a:extLst>
          </p:cNvPr>
          <p:cNvSpPr txBox="1">
            <a:spLocks/>
          </p:cNvSpPr>
          <p:nvPr/>
        </p:nvSpPr>
        <p:spPr>
          <a:xfrm>
            <a:off x="6157213" y="3659858"/>
            <a:ext cx="1003648" cy="565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Pagina </a:t>
            </a:r>
            <a:r>
              <a:rPr lang="it-IT" sz="1600" dirty="0" err="1">
                <a:solidFill>
                  <a:schemeClr val="tx1"/>
                </a:solidFill>
              </a:rPr>
              <a:t>Flatline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510C21C3-61D4-7A45-9DD1-455D1D67EF18}"/>
              </a:ext>
            </a:extLst>
          </p:cNvPr>
          <p:cNvSpPr/>
          <p:nvPr/>
        </p:nvSpPr>
        <p:spPr>
          <a:xfrm>
            <a:off x="6476773" y="4405037"/>
            <a:ext cx="2492387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471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Analisi competitor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/>
          <p:cNvSpPr txBox="1">
            <a:spLocks/>
          </p:cNvSpPr>
          <p:nvPr/>
        </p:nvSpPr>
        <p:spPr>
          <a:xfrm>
            <a:off x="283205" y="1722752"/>
            <a:ext cx="8517614" cy="4514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41192" b="41316"/>
          <a:stretch/>
        </p:blipFill>
        <p:spPr>
          <a:xfrm>
            <a:off x="664596" y="1785231"/>
            <a:ext cx="1507366" cy="2636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57477" t="36187" r="10622" b="46254"/>
          <a:stretch/>
        </p:blipFill>
        <p:spPr>
          <a:xfrm>
            <a:off x="664596" y="2211454"/>
            <a:ext cx="1797995" cy="3100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76582" y="2662299"/>
            <a:ext cx="2252431" cy="4290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96" y="3228166"/>
            <a:ext cx="3490311" cy="38590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l="28326" t="33529" r="28329" b="30853"/>
          <a:stretch/>
        </p:blipFill>
        <p:spPr>
          <a:xfrm>
            <a:off x="664596" y="3752398"/>
            <a:ext cx="2484991" cy="29170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/>
          <a:srcRect l="18311" t="-2259" r="14861" b="41031"/>
          <a:stretch/>
        </p:blipFill>
        <p:spPr>
          <a:xfrm>
            <a:off x="560047" y="4130466"/>
            <a:ext cx="1235401" cy="116696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047" y="5293082"/>
            <a:ext cx="1216905" cy="121690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0"/>
          <a:srcRect t="43411" b="26986"/>
          <a:stretch/>
        </p:blipFill>
        <p:spPr>
          <a:xfrm>
            <a:off x="4552286" y="1581527"/>
            <a:ext cx="2990594" cy="46189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1"/>
          <a:srcRect t="41559" b="41031"/>
          <a:stretch/>
        </p:blipFill>
        <p:spPr>
          <a:xfrm>
            <a:off x="5003382" y="2211454"/>
            <a:ext cx="1743662" cy="30358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2"/>
          <a:srcRect l="7476" r="13095"/>
          <a:stretch/>
        </p:blipFill>
        <p:spPr>
          <a:xfrm>
            <a:off x="4536797" y="2484441"/>
            <a:ext cx="3610133" cy="60689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3"/>
          <a:srcRect t="32246" b="34952"/>
          <a:stretch/>
        </p:blipFill>
        <p:spPr>
          <a:xfrm>
            <a:off x="4878865" y="2987970"/>
            <a:ext cx="2456131" cy="80565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4"/>
          <a:srcRect t="32453" b="31278"/>
          <a:stretch/>
        </p:blipFill>
        <p:spPr>
          <a:xfrm>
            <a:off x="5003382" y="3828945"/>
            <a:ext cx="2106135" cy="60304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8865" y="4556192"/>
            <a:ext cx="2971254" cy="14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48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Tamara Mellon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E5A94F81-94B0-AD4F-B173-44DE65D52D6F}"/>
              </a:ext>
            </a:extLst>
          </p:cNvPr>
          <p:cNvSpPr txBox="1">
            <a:spLocks/>
          </p:cNvSpPr>
          <p:nvPr/>
        </p:nvSpPr>
        <p:spPr>
          <a:xfrm>
            <a:off x="283205" y="2218601"/>
            <a:ext cx="8517614" cy="2925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parla del modello </a:t>
            </a:r>
            <a:r>
              <a:rPr lang="it-IT" sz="2400" dirty="0" err="1">
                <a:solidFill>
                  <a:schemeClr val="tx1"/>
                </a:solidFill>
              </a:rPr>
              <a:t>Flatline</a:t>
            </a:r>
            <a:r>
              <a:rPr lang="it-IT" sz="24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Newsletter è molto lunga e ripetitiva nelle immagini.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Non c’è coerenza tra NL e social: quello che viene comunicato tramite DEM non viene contestualmente postato sui social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17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Tamara Mellon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349350"/>
            <a:ext cx="7052020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in 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 ricevuta una mail di conferma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DCBADDEC-1C76-EC47-A3CF-95AFEC18D355}"/>
              </a:ext>
            </a:extLst>
          </p:cNvPr>
          <p:cNvSpPr txBox="1">
            <a:spLocks/>
          </p:cNvSpPr>
          <p:nvPr/>
        </p:nvSpPr>
        <p:spPr>
          <a:xfrm>
            <a:off x="417293" y="248438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3424D873-C3C2-A448-8294-6E89534A9929}"/>
              </a:ext>
            </a:extLst>
          </p:cNvPr>
          <p:cNvSpPr txBox="1">
            <a:spLocks/>
          </p:cNvSpPr>
          <p:nvPr/>
        </p:nvSpPr>
        <p:spPr>
          <a:xfrm>
            <a:off x="5213612" y="365325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619A061-9D0E-054A-BB48-3A4B5101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58" y="2895597"/>
            <a:ext cx="2215476" cy="361439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5F53EEC-F8B0-8D4F-A1A9-4EE0045A9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382" y="4049080"/>
            <a:ext cx="3534667" cy="8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8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Malone </a:t>
            </a:r>
            <a:r>
              <a:rPr lang="it-IT" sz="4400" dirty="0" err="1">
                <a:solidFill>
                  <a:schemeClr val="tx1"/>
                </a:solidFill>
              </a:rPr>
              <a:t>Souliers</a:t>
            </a:r>
            <a:endParaRPr lang="it-IT" sz="4400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A0B605C9-46F9-3B48-B941-168496EA2AC4}"/>
              </a:ext>
            </a:extLst>
          </p:cNvPr>
          <p:cNvSpPr txBox="1">
            <a:spLocks/>
          </p:cNvSpPr>
          <p:nvPr/>
        </p:nvSpPr>
        <p:spPr>
          <a:xfrm>
            <a:off x="242632" y="2232927"/>
            <a:ext cx="5983507" cy="2369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Mai ricevuta una NL.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Non è intuitivo il processo di iscrizione. Una volta registrati il sistema si blocca (successo più volte) e non si ha nessun tipo di conferma di avvenuta iscrizione.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Non lo ritengo un benchmark su cui fare affidamento.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6036FE-2AA7-CA46-A4BF-A5E9F5B1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77" y="2909810"/>
            <a:ext cx="1488112" cy="40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28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Stuart </a:t>
            </a:r>
            <a:r>
              <a:rPr lang="it-IT" sz="4400" dirty="0" err="1">
                <a:solidFill>
                  <a:schemeClr val="tx1"/>
                </a:solidFill>
              </a:rPr>
              <a:t>Weitzman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CF1A40E6-8905-8645-9B48-3459E525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38" y="1428107"/>
            <a:ext cx="3240874" cy="477234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/>
          <p:nvPr/>
        </p:nvCxnSpPr>
        <p:spPr>
          <a:xfrm>
            <a:off x="3082247" y="1869897"/>
            <a:ext cx="14383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4602822" y="344044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DB06AA2-1800-F64D-BF7D-4F28D967D7C2}"/>
              </a:ext>
            </a:extLst>
          </p:cNvPr>
          <p:cNvCxnSpPr/>
          <p:nvPr/>
        </p:nvCxnSpPr>
        <p:spPr>
          <a:xfrm>
            <a:off x="3082247" y="3625065"/>
            <a:ext cx="14383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4520629" y="168687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Messaggio promozionale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49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Stuart </a:t>
            </a:r>
            <a:r>
              <a:rPr lang="it-IT" sz="4400" dirty="0" err="1">
                <a:solidFill>
                  <a:schemeClr val="tx1"/>
                </a:solidFill>
              </a:rPr>
              <a:t>Weitzman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ottotitolo 2">
            <a:extLst>
              <a:ext uri="{FF2B5EF4-FFF2-40B4-BE49-F238E27FC236}">
                <a16:creationId xmlns:a16="http://schemas.microsoft.com/office/drawing/2014/main" id="{5BB43A1F-362E-6140-AFB8-C60195AB3303}"/>
              </a:ext>
            </a:extLst>
          </p:cNvPr>
          <p:cNvSpPr txBox="1">
            <a:spLocks/>
          </p:cNvSpPr>
          <p:nvPr/>
        </p:nvSpPr>
        <p:spPr>
          <a:xfrm>
            <a:off x="283205" y="2218601"/>
            <a:ext cx="8517614" cy="2925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Lancio nuove collezioni</a:t>
            </a:r>
          </a:p>
          <a:p>
            <a:pPr marL="457200" indent="-457200" algn="l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New in</a:t>
            </a:r>
          </a:p>
          <a:p>
            <a:pPr marL="457200" indent="-457200" algn="l">
              <a:buAutoNum type="arabicParenR"/>
            </a:pPr>
            <a:r>
              <a:rPr lang="it-IT" sz="2400" dirty="0">
                <a:solidFill>
                  <a:schemeClr val="tx1"/>
                </a:solidFill>
              </a:rPr>
              <a:t>Trend di stagione</a:t>
            </a:r>
          </a:p>
          <a:p>
            <a:pPr marL="457200" indent="-457200" algn="l">
              <a:buAutoNum type="arabicParenR"/>
            </a:pPr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Nessuna coerenza tra tema trattato nella NL e comunicazione social.</a:t>
            </a: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Le NL hanno un messaggio e una grafica poco accattivanti. Non è un buon benchmark da considerare.</a:t>
            </a:r>
          </a:p>
        </p:txBody>
      </p:sp>
    </p:spTree>
    <p:extLst>
      <p:ext uri="{BB962C8B-B14F-4D97-AF65-F5344CB8AC3E}">
        <p14:creationId xmlns:p14="http://schemas.microsoft.com/office/powerpoint/2010/main" val="1555274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Stuart </a:t>
            </a:r>
            <a:r>
              <a:rPr lang="it-IT" sz="4000" dirty="0" err="1">
                <a:solidFill>
                  <a:schemeClr val="tx1"/>
                </a:solidFill>
              </a:rPr>
              <a:t>Weitzman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349350"/>
            <a:ext cx="7052020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Sconto di ingresso del 15%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iscrizione: nella parte finale di questa mail, vengono indicati i contatti del servizio clienti e la promo on line attiva: es. spese di spedizione e reso gratuiti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179304-2F99-AF42-AB3C-B5350F5D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7" y="3209898"/>
            <a:ext cx="4643919" cy="22151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2E495D-E773-654D-8460-C36313261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191" y="4057687"/>
            <a:ext cx="3590247" cy="1367379"/>
          </a:xfrm>
          <a:prstGeom prst="rect">
            <a:avLst/>
          </a:prstGeom>
        </p:spPr>
      </p:pic>
      <p:sp>
        <p:nvSpPr>
          <p:cNvPr id="11" name="Sottotitolo 2">
            <a:extLst>
              <a:ext uri="{FF2B5EF4-FFF2-40B4-BE49-F238E27FC236}">
                <a16:creationId xmlns:a16="http://schemas.microsoft.com/office/drawing/2014/main" id="{DCBADDEC-1C76-EC47-A3CF-95AFEC18D355}"/>
              </a:ext>
            </a:extLst>
          </p:cNvPr>
          <p:cNvSpPr txBox="1">
            <a:spLocks/>
          </p:cNvSpPr>
          <p:nvPr/>
        </p:nvSpPr>
        <p:spPr>
          <a:xfrm>
            <a:off x="242632" y="283240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3424D873-C3C2-A448-8294-6E89534A9929}"/>
              </a:ext>
            </a:extLst>
          </p:cNvPr>
          <p:cNvSpPr txBox="1">
            <a:spLocks/>
          </p:cNvSpPr>
          <p:nvPr/>
        </p:nvSpPr>
        <p:spPr>
          <a:xfrm>
            <a:off x="5213612" y="365325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57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Giuseppe Zanotti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3353227" y="3276265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3353227" y="207950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di categoria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014150-B222-4E4A-B260-EDDB4ECB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" y="1969725"/>
            <a:ext cx="2863356" cy="3498351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42632" y="1177096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>
            <a:off x="2634036" y="2252573"/>
            <a:ext cx="719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DB06AA2-1800-F64D-BF7D-4F28D967D7C2}"/>
              </a:ext>
            </a:extLst>
          </p:cNvPr>
          <p:cNvCxnSpPr>
            <a:cxnSpLocks/>
          </p:cNvCxnSpPr>
          <p:nvPr/>
        </p:nvCxnSpPr>
        <p:spPr>
          <a:xfrm>
            <a:off x="2280863" y="3440449"/>
            <a:ext cx="10723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2634036" y="5000408"/>
            <a:ext cx="5201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3154166" y="4766144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Breve </a:t>
            </a:r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D91FFDD-6D04-9744-AC82-AB528B1D4DBC}"/>
              </a:ext>
            </a:extLst>
          </p:cNvPr>
          <p:cNvCxnSpPr>
            <a:cxnSpLocks/>
          </p:cNvCxnSpPr>
          <p:nvPr/>
        </p:nvCxnSpPr>
        <p:spPr>
          <a:xfrm>
            <a:off x="2755614" y="5331840"/>
            <a:ext cx="480746" cy="136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ottotitolo 2">
            <a:extLst>
              <a:ext uri="{FF2B5EF4-FFF2-40B4-BE49-F238E27FC236}">
                <a16:creationId xmlns:a16="http://schemas.microsoft.com/office/drawing/2014/main" id="{D73414FF-2D6F-A147-9366-6B31BFF6C0C8}"/>
              </a:ext>
            </a:extLst>
          </p:cNvPr>
          <p:cNvSpPr txBox="1">
            <a:spLocks/>
          </p:cNvSpPr>
          <p:nvPr/>
        </p:nvSpPr>
        <p:spPr>
          <a:xfrm>
            <a:off x="3080535" y="54309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alle categorie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del sito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A789E92-E730-8946-B326-0FDD52D64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80" y="2124368"/>
            <a:ext cx="2861472" cy="2762039"/>
          </a:xfrm>
          <a:prstGeom prst="rect">
            <a:avLst/>
          </a:prstGeom>
        </p:spPr>
      </p:pic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5890944" y="11945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2F5270F-5EA8-914D-8E9F-420CA8E6AFFC}"/>
              </a:ext>
            </a:extLst>
          </p:cNvPr>
          <p:cNvCxnSpPr>
            <a:cxnSpLocks/>
          </p:cNvCxnSpPr>
          <p:nvPr/>
        </p:nvCxnSpPr>
        <p:spPr>
          <a:xfrm flipH="1">
            <a:off x="6553627" y="4624572"/>
            <a:ext cx="178086" cy="419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ottotitolo 2">
            <a:extLst>
              <a:ext uri="{FF2B5EF4-FFF2-40B4-BE49-F238E27FC236}">
                <a16:creationId xmlns:a16="http://schemas.microsoft.com/office/drawing/2014/main" id="{A9B62CB2-BC7E-0F49-991D-5EE404CB4A53}"/>
              </a:ext>
            </a:extLst>
          </p:cNvPr>
          <p:cNvSpPr txBox="1">
            <a:spLocks/>
          </p:cNvSpPr>
          <p:nvPr/>
        </p:nvSpPr>
        <p:spPr>
          <a:xfrm>
            <a:off x="6063095" y="504899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Rimando ai social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5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Giuseppe Zanotti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E5A94F81-94B0-AD4F-B173-44DE65D52D6F}"/>
              </a:ext>
            </a:extLst>
          </p:cNvPr>
          <p:cNvSpPr txBox="1">
            <a:spLocks/>
          </p:cNvSpPr>
          <p:nvPr/>
        </p:nvSpPr>
        <p:spPr>
          <a:xfrm>
            <a:off x="283205" y="2218601"/>
            <a:ext cx="8517614" cy="2925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parla nell’oggetto di promo «spese di spedizione e reso entro 30 gg gratuiti» e poi nel corpo della mail presentava la collezione uomo.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Non c’è coerenza tra NL e social: quello che viene comunicato tramite DEM non viene contestualmente postato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63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Giuseppe Zanotti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693E0EEE-4BA1-0D44-9429-CDB7D166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6898"/>
            <a:ext cx="9144000" cy="1534944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4586222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all’ingresso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98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Roger </a:t>
            </a:r>
            <a:r>
              <a:rPr lang="it-IT" sz="4400" dirty="0" err="1">
                <a:solidFill>
                  <a:schemeClr val="tx1"/>
                </a:solidFill>
              </a:rPr>
              <a:t>Vivier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3353227" y="3276265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3568984" y="179418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di categoria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42632" y="110116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3154166" y="4766144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Breve </a:t>
            </a:r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D73414FF-2D6F-A147-9366-6B31BFF6C0C8}"/>
              </a:ext>
            </a:extLst>
          </p:cNvPr>
          <p:cNvSpPr txBox="1">
            <a:spLocks/>
          </p:cNvSpPr>
          <p:nvPr/>
        </p:nvSpPr>
        <p:spPr>
          <a:xfrm>
            <a:off x="3209388" y="5468076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alla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pagina uomo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5890944" y="11945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6" name="Sottotitolo 2">
            <a:extLst>
              <a:ext uri="{FF2B5EF4-FFF2-40B4-BE49-F238E27FC236}">
                <a16:creationId xmlns:a16="http://schemas.microsoft.com/office/drawing/2014/main" id="{A9B62CB2-BC7E-0F49-991D-5EE404CB4A53}"/>
              </a:ext>
            </a:extLst>
          </p:cNvPr>
          <p:cNvSpPr txBox="1">
            <a:spLocks/>
          </p:cNvSpPr>
          <p:nvPr/>
        </p:nvSpPr>
        <p:spPr>
          <a:xfrm>
            <a:off x="5773457" y="5270506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Rimando ai social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639B5A-4BBE-7D45-A414-E182DB2AB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" y="1712675"/>
            <a:ext cx="3087125" cy="392733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>
            <a:off x="2849793" y="2044872"/>
            <a:ext cx="719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DB06AA2-1800-F64D-BF7D-4F28D967D7C2}"/>
              </a:ext>
            </a:extLst>
          </p:cNvPr>
          <p:cNvCxnSpPr>
            <a:cxnSpLocks/>
          </p:cNvCxnSpPr>
          <p:nvPr/>
        </p:nvCxnSpPr>
        <p:spPr>
          <a:xfrm>
            <a:off x="2280863" y="3440449"/>
            <a:ext cx="10723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2634036" y="5000408"/>
            <a:ext cx="5201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D91FFDD-6D04-9744-AC82-AB528B1D4DBC}"/>
              </a:ext>
            </a:extLst>
          </p:cNvPr>
          <p:cNvCxnSpPr>
            <a:cxnSpLocks/>
          </p:cNvCxnSpPr>
          <p:nvPr/>
        </p:nvCxnSpPr>
        <p:spPr>
          <a:xfrm flipV="1">
            <a:off x="2106202" y="5468076"/>
            <a:ext cx="1130158" cy="10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1883B56B-613A-D042-8DC2-5C2220EC6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25" y="1772263"/>
            <a:ext cx="2653094" cy="3276729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2F5270F-5EA8-914D-8E9F-420CA8E6AFFC}"/>
              </a:ext>
            </a:extLst>
          </p:cNvPr>
          <p:cNvCxnSpPr>
            <a:cxnSpLocks/>
          </p:cNvCxnSpPr>
          <p:nvPr/>
        </p:nvCxnSpPr>
        <p:spPr>
          <a:xfrm flipH="1">
            <a:off x="6140948" y="4777478"/>
            <a:ext cx="178086" cy="419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332B03C1-CCE2-E849-A035-93E79A09E0EC}"/>
              </a:ext>
            </a:extLst>
          </p:cNvPr>
          <p:cNvSpPr/>
          <p:nvPr/>
        </p:nvSpPr>
        <p:spPr>
          <a:xfrm>
            <a:off x="5968000" y="2356855"/>
            <a:ext cx="1047964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7FC5B6E-F344-484A-8F5F-3B245F6C1066}"/>
              </a:ext>
            </a:extLst>
          </p:cNvPr>
          <p:cNvSpPr/>
          <p:nvPr/>
        </p:nvSpPr>
        <p:spPr>
          <a:xfrm>
            <a:off x="7231721" y="2356255"/>
            <a:ext cx="1047964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FB7D39E-AF49-D64B-B0D2-3542EB51D12F}"/>
              </a:ext>
            </a:extLst>
          </p:cNvPr>
          <p:cNvSpPr/>
          <p:nvPr/>
        </p:nvSpPr>
        <p:spPr>
          <a:xfrm>
            <a:off x="5988753" y="3365580"/>
            <a:ext cx="1047964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4CBC9EA3-8652-D34B-90AB-E7746B2CD45C}"/>
              </a:ext>
            </a:extLst>
          </p:cNvPr>
          <p:cNvSpPr/>
          <p:nvPr/>
        </p:nvSpPr>
        <p:spPr>
          <a:xfrm>
            <a:off x="7252474" y="3365580"/>
            <a:ext cx="1047964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198D80A-54CA-0343-8F77-DF4FD18B2787}"/>
              </a:ext>
            </a:extLst>
          </p:cNvPr>
          <p:cNvCxnSpPr>
            <a:cxnSpLocks/>
          </p:cNvCxnSpPr>
          <p:nvPr/>
        </p:nvCxnSpPr>
        <p:spPr>
          <a:xfrm flipV="1">
            <a:off x="8142828" y="1550749"/>
            <a:ext cx="230610" cy="789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ottotitolo 2">
            <a:extLst>
              <a:ext uri="{FF2B5EF4-FFF2-40B4-BE49-F238E27FC236}">
                <a16:creationId xmlns:a16="http://schemas.microsoft.com/office/drawing/2014/main" id="{A817FD99-B885-9044-8E1B-C304824BE486}"/>
              </a:ext>
            </a:extLst>
          </p:cNvPr>
          <p:cNvSpPr txBox="1">
            <a:spLocks/>
          </p:cNvSpPr>
          <p:nvPr/>
        </p:nvSpPr>
        <p:spPr>
          <a:xfrm>
            <a:off x="7347098" y="91411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alla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pagina di prodotto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7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Jimmy </a:t>
            </a:r>
            <a:r>
              <a:rPr lang="it-IT" sz="4400" dirty="0" err="1">
                <a:solidFill>
                  <a:schemeClr val="tx1"/>
                </a:solidFill>
              </a:rPr>
              <a:t>Choo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Schermata 2019-03-10 alle 13.43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684"/>
            <a:ext cx="2611644" cy="3714164"/>
          </a:xfrm>
          <a:prstGeom prst="rect">
            <a:avLst/>
          </a:prstGeom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2435374" y="2347986"/>
            <a:ext cx="1020481" cy="337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 err="1">
                <a:solidFill>
                  <a:schemeClr val="tx1"/>
                </a:solidFill>
              </a:rPr>
              <a:t>claim</a:t>
            </a: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2435374" y="3625414"/>
            <a:ext cx="1242415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700" dirty="0">
                <a:solidFill>
                  <a:schemeClr val="tx1"/>
                </a:solidFill>
              </a:rPr>
              <a:t>campagna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sp>
        <p:nvSpPr>
          <p:cNvPr id="16" name="Sottotitolo 2"/>
          <p:cNvSpPr txBox="1">
            <a:spLocks/>
          </p:cNvSpPr>
          <p:nvPr/>
        </p:nvSpPr>
        <p:spPr>
          <a:xfrm>
            <a:off x="2356039" y="4889718"/>
            <a:ext cx="1746752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Testo </a:t>
            </a:r>
          </a:p>
          <a:p>
            <a:pPr algn="l"/>
            <a:r>
              <a:rPr lang="it-IT" sz="1700" dirty="0">
                <a:solidFill>
                  <a:schemeClr val="tx1"/>
                </a:solidFill>
              </a:rPr>
              <a:t>principale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2173828" y="2530478"/>
            <a:ext cx="2615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1939564" y="3965093"/>
            <a:ext cx="49581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1991616" y="5251289"/>
            <a:ext cx="3644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Schermata 2019-03-10 alle 13.43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69" y="2043807"/>
            <a:ext cx="2108814" cy="3842571"/>
          </a:xfrm>
          <a:prstGeom prst="rect">
            <a:avLst/>
          </a:prstGeom>
        </p:spPr>
      </p:pic>
      <p:pic>
        <p:nvPicPr>
          <p:cNvPr id="25" name="Immagine 24" descr="Schermata 2019-03-10 alle 15.26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65" y="1868358"/>
            <a:ext cx="2139351" cy="4225786"/>
          </a:xfrm>
          <a:prstGeom prst="rect">
            <a:avLst/>
          </a:prstGeom>
        </p:spPr>
      </p:pic>
      <p:sp>
        <p:nvSpPr>
          <p:cNvPr id="27" name="Sottotitolo 2"/>
          <p:cNvSpPr txBox="1">
            <a:spLocks/>
          </p:cNvSpPr>
          <p:nvPr/>
        </p:nvSpPr>
        <p:spPr>
          <a:xfrm>
            <a:off x="242632" y="1226443"/>
            <a:ext cx="1931196" cy="61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1.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messaggio principale</a:t>
            </a: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743648" y="2304343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743648" y="5385466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2 31"/>
          <p:cNvCxnSpPr/>
          <p:nvPr/>
        </p:nvCxnSpPr>
        <p:spPr>
          <a:xfrm>
            <a:off x="1699579" y="5852281"/>
            <a:ext cx="239985" cy="205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ottotitolo 2"/>
          <p:cNvSpPr txBox="1">
            <a:spLocks/>
          </p:cNvSpPr>
          <p:nvPr/>
        </p:nvSpPr>
        <p:spPr>
          <a:xfrm>
            <a:off x="1939564" y="6069240"/>
            <a:ext cx="2092369" cy="788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Link alla pagina con</a:t>
            </a:r>
          </a:p>
          <a:p>
            <a:pPr algn="l"/>
            <a:r>
              <a:rPr lang="it-IT" sz="1800" dirty="0">
                <a:solidFill>
                  <a:schemeClr val="tx1"/>
                </a:solidFill>
              </a:rPr>
              <a:t>la collezione </a:t>
            </a:r>
            <a:r>
              <a:rPr lang="it-IT" sz="1800" dirty="0" err="1">
                <a:solidFill>
                  <a:schemeClr val="tx1"/>
                </a:solidFill>
              </a:rPr>
              <a:t>wedding</a:t>
            </a: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5" name="Ovale 34"/>
          <p:cNvSpPr/>
          <p:nvPr/>
        </p:nvSpPr>
        <p:spPr>
          <a:xfrm>
            <a:off x="4031933" y="5311731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2 35"/>
          <p:cNvCxnSpPr/>
          <p:nvPr/>
        </p:nvCxnSpPr>
        <p:spPr>
          <a:xfrm flipH="1">
            <a:off x="3860229" y="5837736"/>
            <a:ext cx="472860" cy="5111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ottotitolo 2"/>
          <p:cNvSpPr txBox="1">
            <a:spLocks/>
          </p:cNvSpPr>
          <p:nvPr/>
        </p:nvSpPr>
        <p:spPr>
          <a:xfrm>
            <a:off x="3336976" y="1226443"/>
            <a:ext cx="2278607" cy="43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Parte 2.</a:t>
            </a:r>
          </a:p>
          <a:p>
            <a:r>
              <a:rPr lang="it-IT" dirty="0"/>
              <a:t>Presentazione collezione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2" name="Sottotitolo 2"/>
          <p:cNvSpPr txBox="1">
            <a:spLocks/>
          </p:cNvSpPr>
          <p:nvPr/>
        </p:nvSpPr>
        <p:spPr>
          <a:xfrm>
            <a:off x="6223050" y="1250178"/>
            <a:ext cx="1746752" cy="43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Parte 3. </a:t>
            </a:r>
          </a:p>
          <a:p>
            <a:r>
              <a:rPr lang="it-IT" dirty="0"/>
              <a:t>Suggerimenti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5" name="Ovale 44"/>
          <p:cNvSpPr/>
          <p:nvPr/>
        </p:nvSpPr>
        <p:spPr>
          <a:xfrm>
            <a:off x="6501739" y="4856113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2 45"/>
          <p:cNvCxnSpPr>
            <a:stCxn id="45" idx="6"/>
          </p:cNvCxnSpPr>
          <p:nvPr/>
        </p:nvCxnSpPr>
        <p:spPr>
          <a:xfrm flipV="1">
            <a:off x="7601799" y="4211514"/>
            <a:ext cx="678385" cy="870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ottotitolo 2"/>
          <p:cNvSpPr txBox="1">
            <a:spLocks/>
          </p:cNvSpPr>
          <p:nvPr/>
        </p:nvSpPr>
        <p:spPr>
          <a:xfrm>
            <a:off x="7922976" y="2657883"/>
            <a:ext cx="1221024" cy="167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Link alla pagina con la collezione </a:t>
            </a:r>
          </a:p>
          <a:p>
            <a:pPr algn="l"/>
            <a:r>
              <a:rPr lang="it-IT" sz="1800" dirty="0" err="1">
                <a:solidFill>
                  <a:schemeClr val="tx1"/>
                </a:solidFill>
              </a:rPr>
              <a:t>Cinderella</a:t>
            </a: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8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Roger </a:t>
            </a:r>
            <a:r>
              <a:rPr lang="it-IT" sz="4400" dirty="0" err="1">
                <a:solidFill>
                  <a:schemeClr val="tx1"/>
                </a:solidFill>
              </a:rPr>
              <a:t>Vivier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E9FDD972-E0C2-5F40-B5C4-69ADB36F30E2}"/>
              </a:ext>
            </a:extLst>
          </p:cNvPr>
          <p:cNvSpPr txBox="1">
            <a:spLocks/>
          </p:cNvSpPr>
          <p:nvPr/>
        </p:nvSpPr>
        <p:spPr>
          <a:xfrm>
            <a:off x="242632" y="1273378"/>
            <a:ext cx="8517614" cy="5034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parla della collezione uomo.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Interessante l’inserimento alla fine della DEM dei negozi di Milano in cui posso trovare la collezione: il sistema di </a:t>
            </a:r>
            <a:r>
              <a:rPr lang="it-IT" sz="2400" dirty="0" err="1">
                <a:solidFill>
                  <a:schemeClr val="tx1"/>
                </a:solidFill>
              </a:rPr>
              <a:t>geolocalizzazione</a:t>
            </a:r>
            <a:r>
              <a:rPr lang="it-IT" sz="2400" dirty="0">
                <a:solidFill>
                  <a:schemeClr val="tx1"/>
                </a:solidFill>
              </a:rPr>
              <a:t> ha capito che sono un utente localizzato a Milano e mi ha inserito questa specifica.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Non c’è coerenza tra NL e social: quello che viene comunicato tramite DEM non viene contestualmente postato tuttavia l’identità del brand è immediatamente riconoscibile grazie all’uso di immagini con stessi elementi di contorno.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B984333-7391-E249-95F1-4DD44E53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31" y="2345512"/>
            <a:ext cx="3892196" cy="21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Roger </a:t>
            </a:r>
            <a:r>
              <a:rPr lang="it-IT" sz="4000" dirty="0" err="1">
                <a:solidFill>
                  <a:schemeClr val="tx1"/>
                </a:solidFill>
              </a:rPr>
              <a:t>Vivier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4586222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all’ingresso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Nessuna mail di conferma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E4012DD-CD7E-664B-B414-F5526736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588" y="3365769"/>
            <a:ext cx="5410485" cy="23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2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Charlotte Olympia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2274440" y="298353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2634036" y="17163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Promo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37358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2056546" y="372013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Breve </a:t>
            </a:r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6123397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3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6" name="Sottotitolo 2">
            <a:extLst>
              <a:ext uri="{FF2B5EF4-FFF2-40B4-BE49-F238E27FC236}">
                <a16:creationId xmlns:a16="http://schemas.microsoft.com/office/drawing/2014/main" id="{A9B62CB2-BC7E-0F49-991D-5EE404CB4A53}"/>
              </a:ext>
            </a:extLst>
          </p:cNvPr>
          <p:cNvSpPr txBox="1">
            <a:spLocks/>
          </p:cNvSpPr>
          <p:nvPr/>
        </p:nvSpPr>
        <p:spPr>
          <a:xfrm>
            <a:off x="5942713" y="552946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Info utili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A817FD99-B885-9044-8E1B-C304824BE486}"/>
              </a:ext>
            </a:extLst>
          </p:cNvPr>
          <p:cNvSpPr txBox="1">
            <a:spLocks/>
          </p:cNvSpPr>
          <p:nvPr/>
        </p:nvSpPr>
        <p:spPr>
          <a:xfrm>
            <a:off x="7964627" y="1150611"/>
            <a:ext cx="81762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Promo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AA8071-9E10-BD4E-9494-424D48B0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23"/>
          <a:stretch/>
        </p:blipFill>
        <p:spPr>
          <a:xfrm>
            <a:off x="276452" y="1546417"/>
            <a:ext cx="1860801" cy="2378311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>
            <a:off x="1914845" y="1911308"/>
            <a:ext cx="719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DB06AA2-1800-F64D-BF7D-4F28D967D7C2}"/>
              </a:ext>
            </a:extLst>
          </p:cNvPr>
          <p:cNvCxnSpPr>
            <a:cxnSpLocks/>
          </p:cNvCxnSpPr>
          <p:nvPr/>
        </p:nvCxnSpPr>
        <p:spPr>
          <a:xfrm>
            <a:off x="1821737" y="2988386"/>
            <a:ext cx="452703" cy="1760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1527735" y="3697531"/>
            <a:ext cx="443947" cy="116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8EFB88DE-0BE5-7443-80CD-FC09DA7CA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95"/>
          <a:stretch/>
        </p:blipFill>
        <p:spPr>
          <a:xfrm>
            <a:off x="3687136" y="1823928"/>
            <a:ext cx="1860801" cy="2819456"/>
          </a:xfrm>
          <a:prstGeom prst="rect">
            <a:avLst/>
          </a:prstGeom>
        </p:spPr>
      </p:pic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4CA8E08-F4F9-CE41-80A8-AD01BC3D36EC}"/>
              </a:ext>
            </a:extLst>
          </p:cNvPr>
          <p:cNvCxnSpPr>
            <a:cxnSpLocks/>
          </p:cNvCxnSpPr>
          <p:nvPr/>
        </p:nvCxnSpPr>
        <p:spPr>
          <a:xfrm>
            <a:off x="1191751" y="3813653"/>
            <a:ext cx="0" cy="552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ottotitolo 2">
            <a:extLst>
              <a:ext uri="{FF2B5EF4-FFF2-40B4-BE49-F238E27FC236}">
                <a16:creationId xmlns:a16="http://schemas.microsoft.com/office/drawing/2014/main" id="{8FD3A7D5-BD01-CF44-9403-C88AEA4D1050}"/>
              </a:ext>
            </a:extLst>
          </p:cNvPr>
          <p:cNvSpPr txBox="1">
            <a:spLocks/>
          </p:cNvSpPr>
          <p:nvPr/>
        </p:nvSpPr>
        <p:spPr>
          <a:xfrm>
            <a:off x="402714" y="440644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pagina prodotto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4" name="Sottotitolo 2">
            <a:extLst>
              <a:ext uri="{FF2B5EF4-FFF2-40B4-BE49-F238E27FC236}">
                <a16:creationId xmlns:a16="http://schemas.microsoft.com/office/drawing/2014/main" id="{05DCB846-8BAB-A845-BCB9-6194E1750BDD}"/>
              </a:ext>
            </a:extLst>
          </p:cNvPr>
          <p:cNvSpPr txBox="1">
            <a:spLocks/>
          </p:cNvSpPr>
          <p:nvPr/>
        </p:nvSpPr>
        <p:spPr>
          <a:xfrm>
            <a:off x="3670439" y="101477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collezione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03DE1857-CFAC-5047-AE40-3E6BE8A08C76}"/>
              </a:ext>
            </a:extLst>
          </p:cNvPr>
          <p:cNvSpPr/>
          <p:nvPr/>
        </p:nvSpPr>
        <p:spPr>
          <a:xfrm>
            <a:off x="3801437" y="4278342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7C5C8186-1542-C845-BBAD-C87731BFF8B2}"/>
              </a:ext>
            </a:extLst>
          </p:cNvPr>
          <p:cNvSpPr/>
          <p:nvPr/>
        </p:nvSpPr>
        <p:spPr>
          <a:xfrm>
            <a:off x="4635666" y="4286593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6B93A47F-C287-C649-8DFF-FD4A64F983D7}"/>
              </a:ext>
            </a:extLst>
          </p:cNvPr>
          <p:cNvSpPr/>
          <p:nvPr/>
        </p:nvSpPr>
        <p:spPr>
          <a:xfrm>
            <a:off x="3759056" y="3319447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864EAA4-671F-6246-ABDC-8AF089DE3676}"/>
              </a:ext>
            </a:extLst>
          </p:cNvPr>
          <p:cNvSpPr/>
          <p:nvPr/>
        </p:nvSpPr>
        <p:spPr>
          <a:xfrm>
            <a:off x="4625200" y="3340740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70473199-1A35-DA4C-AE74-70973368CF2B}"/>
              </a:ext>
            </a:extLst>
          </p:cNvPr>
          <p:cNvSpPr/>
          <p:nvPr/>
        </p:nvSpPr>
        <p:spPr>
          <a:xfrm>
            <a:off x="3706698" y="2388459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0ECB1102-FD1D-704A-AFA6-E353B988A2D2}"/>
              </a:ext>
            </a:extLst>
          </p:cNvPr>
          <p:cNvSpPr/>
          <p:nvPr/>
        </p:nvSpPr>
        <p:spPr>
          <a:xfrm>
            <a:off x="4608778" y="2373364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9F4A106D-6C56-6F4F-B16E-F9A8D0C6538E}"/>
              </a:ext>
            </a:extLst>
          </p:cNvPr>
          <p:cNvCxnSpPr>
            <a:cxnSpLocks/>
          </p:cNvCxnSpPr>
          <p:nvPr/>
        </p:nvCxnSpPr>
        <p:spPr>
          <a:xfrm>
            <a:off x="3984610" y="4695719"/>
            <a:ext cx="0" cy="552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Sottotitolo 2">
            <a:extLst>
              <a:ext uri="{FF2B5EF4-FFF2-40B4-BE49-F238E27FC236}">
                <a16:creationId xmlns:a16="http://schemas.microsoft.com/office/drawing/2014/main" id="{14A7E078-9BE2-0848-8495-2D7F9D8AC581}"/>
              </a:ext>
            </a:extLst>
          </p:cNvPr>
          <p:cNvSpPr txBox="1">
            <a:spLocks/>
          </p:cNvSpPr>
          <p:nvPr/>
        </p:nvSpPr>
        <p:spPr>
          <a:xfrm>
            <a:off x="2802739" y="524661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pagina prodotto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0B9D0DD8-9767-FC41-9529-D3134EFCD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948" y="1930691"/>
            <a:ext cx="2522423" cy="3429697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198D80A-54CA-0343-8F77-DF4FD18B2787}"/>
              </a:ext>
            </a:extLst>
          </p:cNvPr>
          <p:cNvCxnSpPr>
            <a:cxnSpLocks/>
          </p:cNvCxnSpPr>
          <p:nvPr/>
        </p:nvCxnSpPr>
        <p:spPr>
          <a:xfrm flipV="1">
            <a:off x="8142828" y="1550749"/>
            <a:ext cx="230610" cy="789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2F5270F-5EA8-914D-8E9F-420CA8E6AFFC}"/>
              </a:ext>
            </a:extLst>
          </p:cNvPr>
          <p:cNvCxnSpPr>
            <a:cxnSpLocks/>
          </p:cNvCxnSpPr>
          <p:nvPr/>
        </p:nvCxnSpPr>
        <p:spPr>
          <a:xfrm flipH="1">
            <a:off x="6418425" y="4246967"/>
            <a:ext cx="383067" cy="1262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528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Charlotte Olympia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5A330FEC-F25F-ED41-8C3E-5C5006A89663}"/>
              </a:ext>
            </a:extLst>
          </p:cNvPr>
          <p:cNvSpPr txBox="1">
            <a:spLocks/>
          </p:cNvSpPr>
          <p:nvPr/>
        </p:nvSpPr>
        <p:spPr>
          <a:xfrm>
            <a:off x="242632" y="1064696"/>
            <a:ext cx="8517614" cy="536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chemeClr val="tx1"/>
                </a:solidFill>
              </a:rPr>
              <a:t>Al momento ho ricevuto solo 1 NL che parla della collezione SS19, in particolare di trasparenze feline.</a:t>
            </a:r>
          </a:p>
          <a:p>
            <a:pPr algn="l"/>
            <a:r>
              <a:rPr lang="it-IT" sz="2000" dirty="0">
                <a:solidFill>
                  <a:schemeClr val="tx1"/>
                </a:solidFill>
              </a:rPr>
              <a:t>Interessante la parte finale della DEM che ricorda al cliente la promo di building (15% su una selezione di item).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r>
              <a:rPr lang="it-IT" sz="2000" b="1" dirty="0">
                <a:solidFill>
                  <a:schemeClr val="tx1"/>
                </a:solidFill>
              </a:rPr>
              <a:t>Non c’è coerenza tra NL e social: quello che viene comunicato tramite DEM non viene contestualmente postato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r>
              <a:rPr lang="it-IT" sz="2000" dirty="0">
                <a:solidFill>
                  <a:schemeClr val="tx1"/>
                </a:solidFill>
              </a:rPr>
              <a:t>La frequenza di invio è comunque bassa: 1 NL a settimana.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9D94D9-D324-4F4E-9945-01F9B277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323" y="2488138"/>
            <a:ext cx="2160965" cy="23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6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Charlotte Olympia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6825988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Sconto del 10% sul primo ordine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1DB047-10AB-6348-84D9-BE284363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435534"/>
            <a:ext cx="4053726" cy="2577916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A322EF1D-4980-7642-BDEB-406EAEFB0415}"/>
              </a:ext>
            </a:extLst>
          </p:cNvPr>
          <p:cNvSpPr txBox="1">
            <a:spLocks/>
          </p:cNvSpPr>
          <p:nvPr/>
        </p:nvSpPr>
        <p:spPr>
          <a:xfrm>
            <a:off x="508000" y="3020601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B3635B6A-37AB-664B-926C-6EC043BEA7AF}"/>
              </a:ext>
            </a:extLst>
          </p:cNvPr>
          <p:cNvSpPr txBox="1">
            <a:spLocks/>
          </p:cNvSpPr>
          <p:nvPr/>
        </p:nvSpPr>
        <p:spPr>
          <a:xfrm>
            <a:off x="5848848" y="2454905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3C8CE4C-3F82-3A4F-AD9B-D9644B970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996" y="2901633"/>
            <a:ext cx="4058292" cy="10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Louboutin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2128622" y="28402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2634036" y="17163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Promo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37358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2056546" y="3720138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Presentazione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categorie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6123397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6" name="Sottotitolo 2">
            <a:extLst>
              <a:ext uri="{FF2B5EF4-FFF2-40B4-BE49-F238E27FC236}">
                <a16:creationId xmlns:a16="http://schemas.microsoft.com/office/drawing/2014/main" id="{A9B62CB2-BC7E-0F49-991D-5EE404CB4A53}"/>
              </a:ext>
            </a:extLst>
          </p:cNvPr>
          <p:cNvSpPr txBox="1">
            <a:spLocks/>
          </p:cNvSpPr>
          <p:nvPr/>
        </p:nvSpPr>
        <p:spPr>
          <a:xfrm>
            <a:off x="5942713" y="552946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social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A817FD99-B885-9044-8E1B-C304824BE486}"/>
              </a:ext>
            </a:extLst>
          </p:cNvPr>
          <p:cNvSpPr txBox="1">
            <a:spLocks/>
          </p:cNvSpPr>
          <p:nvPr/>
        </p:nvSpPr>
        <p:spPr>
          <a:xfrm>
            <a:off x="8151540" y="1050833"/>
            <a:ext cx="817621" cy="565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Info utili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1527735" y="3697531"/>
            <a:ext cx="443947" cy="116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198D80A-54CA-0343-8F77-DF4FD18B2787}"/>
              </a:ext>
            </a:extLst>
          </p:cNvPr>
          <p:cNvCxnSpPr>
            <a:cxnSpLocks/>
          </p:cNvCxnSpPr>
          <p:nvPr/>
        </p:nvCxnSpPr>
        <p:spPr>
          <a:xfrm flipV="1">
            <a:off x="7248417" y="1550750"/>
            <a:ext cx="1125021" cy="693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09A7593-7771-B748-A743-C41366A7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3" y="1631187"/>
            <a:ext cx="1816888" cy="3270398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>
            <a:off x="1914845" y="1911308"/>
            <a:ext cx="719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B4FA0B3A-FE39-CC46-BCF9-49CCD218C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82" y="4901584"/>
            <a:ext cx="1542699" cy="1881205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4839077-6374-CB48-B944-592186FD12AA}"/>
              </a:ext>
            </a:extLst>
          </p:cNvPr>
          <p:cNvCxnSpPr>
            <a:cxnSpLocks/>
          </p:cNvCxnSpPr>
          <p:nvPr/>
        </p:nvCxnSpPr>
        <p:spPr>
          <a:xfrm flipV="1">
            <a:off x="1795103" y="4246968"/>
            <a:ext cx="799519" cy="967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7D46AF-69D8-7C4A-9942-268D5AF15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878" y="1940125"/>
            <a:ext cx="1990536" cy="2493196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2F5270F-5EA8-914D-8E9F-420CA8E6AFFC}"/>
              </a:ext>
            </a:extLst>
          </p:cNvPr>
          <p:cNvCxnSpPr>
            <a:cxnSpLocks/>
          </p:cNvCxnSpPr>
          <p:nvPr/>
        </p:nvCxnSpPr>
        <p:spPr>
          <a:xfrm flipH="1">
            <a:off x="6418425" y="4246967"/>
            <a:ext cx="383067" cy="1262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03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Louboutin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065478FD-EDF2-2F4F-A818-3E6C3B239856}"/>
              </a:ext>
            </a:extLst>
          </p:cNvPr>
          <p:cNvSpPr txBox="1">
            <a:spLocks/>
          </p:cNvSpPr>
          <p:nvPr/>
        </p:nvSpPr>
        <p:spPr>
          <a:xfrm>
            <a:off x="242632" y="1273377"/>
            <a:ext cx="8517614" cy="506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presenta una </a:t>
            </a:r>
            <a:r>
              <a:rPr lang="it-IT" sz="2400" dirty="0" err="1">
                <a:solidFill>
                  <a:schemeClr val="tx1"/>
                </a:solidFill>
              </a:rPr>
              <a:t>overview</a:t>
            </a:r>
            <a:r>
              <a:rPr lang="it-IT" sz="2400" dirty="0">
                <a:solidFill>
                  <a:schemeClr val="tx1"/>
                </a:solidFill>
              </a:rPr>
              <a:t> dei suoi prodotti (scarpe donna, scarpe uomo, accessori e beauty).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Non ci sono abbastanza elementi per dire se c’è coerenza tra messaggio della DEM e quello dei social Network.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</p:txBody>
      </p:sp>
    </p:spTree>
    <p:extLst>
      <p:ext uri="{BB962C8B-B14F-4D97-AF65-F5344CB8AC3E}">
        <p14:creationId xmlns:p14="http://schemas.microsoft.com/office/powerpoint/2010/main" val="3096914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 err="1">
                <a:solidFill>
                  <a:schemeClr val="tx1"/>
                </a:solidFill>
              </a:rPr>
              <a:t>Louboutin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6825988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 typeface="Arial"/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 sconto di ingresso alla community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B3635B6A-37AB-664B-926C-6EC043BEA7AF}"/>
              </a:ext>
            </a:extLst>
          </p:cNvPr>
          <p:cNvSpPr txBox="1">
            <a:spLocks/>
          </p:cNvSpPr>
          <p:nvPr/>
        </p:nvSpPr>
        <p:spPr>
          <a:xfrm>
            <a:off x="3167293" y="3020601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DDE6C0-6F5F-4744-A1F0-84D60CD7C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28" y="3586297"/>
            <a:ext cx="5621107" cy="20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7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Caovilla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2128622" y="28402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2888179" y="1815555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Categorie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37358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2864646" y="2834696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4197606" y="1029823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collezione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A817FD99-B885-9044-8E1B-C304824BE486}"/>
              </a:ext>
            </a:extLst>
          </p:cNvPr>
          <p:cNvSpPr txBox="1">
            <a:spLocks/>
          </p:cNvSpPr>
          <p:nvPr/>
        </p:nvSpPr>
        <p:spPr>
          <a:xfrm>
            <a:off x="4925939" y="5908201"/>
            <a:ext cx="938464" cy="89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pagina prodotto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E84328-64EC-D44A-89AA-A4E89F71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5" y="1616529"/>
            <a:ext cx="2569960" cy="4000571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>
            <a:off x="2127803" y="2009947"/>
            <a:ext cx="719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1875946" y="3117544"/>
            <a:ext cx="10458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4839077-6374-CB48-B944-592186FD12AA}"/>
              </a:ext>
            </a:extLst>
          </p:cNvPr>
          <p:cNvCxnSpPr>
            <a:cxnSpLocks/>
          </p:cNvCxnSpPr>
          <p:nvPr/>
        </p:nvCxnSpPr>
        <p:spPr>
          <a:xfrm>
            <a:off x="2280863" y="4993240"/>
            <a:ext cx="5448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ottotitolo 2">
            <a:extLst>
              <a:ext uri="{FF2B5EF4-FFF2-40B4-BE49-F238E27FC236}">
                <a16:creationId xmlns:a16="http://schemas.microsoft.com/office/drawing/2014/main" id="{4B10C3BD-8BCF-CA45-92E7-DC5C1C233291}"/>
              </a:ext>
            </a:extLst>
          </p:cNvPr>
          <p:cNvSpPr txBox="1">
            <a:spLocks/>
          </p:cNvSpPr>
          <p:nvPr/>
        </p:nvSpPr>
        <p:spPr>
          <a:xfrm>
            <a:off x="2825762" y="4821990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0651518-4DD5-E74D-97F1-3DBCE5ACD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06" y="1787244"/>
            <a:ext cx="1828584" cy="3752573"/>
          </a:xfrm>
          <a:prstGeom prst="rect">
            <a:avLst/>
          </a:prstGeom>
        </p:spPr>
      </p:pic>
      <p:sp>
        <p:nvSpPr>
          <p:cNvPr id="28" name="Ovale 27">
            <a:extLst>
              <a:ext uri="{FF2B5EF4-FFF2-40B4-BE49-F238E27FC236}">
                <a16:creationId xmlns:a16="http://schemas.microsoft.com/office/drawing/2014/main" id="{EBA5F4B2-1712-C847-8077-FD0FDF57239B}"/>
              </a:ext>
            </a:extLst>
          </p:cNvPr>
          <p:cNvSpPr/>
          <p:nvPr/>
        </p:nvSpPr>
        <p:spPr>
          <a:xfrm>
            <a:off x="4169153" y="2719248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A7460BD8-8B37-884B-A3B4-9E70D59FC281}"/>
              </a:ext>
            </a:extLst>
          </p:cNvPr>
          <p:cNvSpPr/>
          <p:nvPr/>
        </p:nvSpPr>
        <p:spPr>
          <a:xfrm>
            <a:off x="5030174" y="3853837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1FE2235E-6B0B-FE44-89A1-8ACD9EBE1F10}"/>
              </a:ext>
            </a:extLst>
          </p:cNvPr>
          <p:cNvSpPr/>
          <p:nvPr/>
        </p:nvSpPr>
        <p:spPr>
          <a:xfrm>
            <a:off x="4189655" y="5042129"/>
            <a:ext cx="834229" cy="3567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198D80A-54CA-0343-8F77-DF4FD18B2787}"/>
              </a:ext>
            </a:extLst>
          </p:cNvPr>
          <p:cNvCxnSpPr>
            <a:cxnSpLocks/>
          </p:cNvCxnSpPr>
          <p:nvPr/>
        </p:nvCxnSpPr>
        <p:spPr>
          <a:xfrm>
            <a:off x="4521023" y="5402327"/>
            <a:ext cx="482359" cy="505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ottotitolo 2">
            <a:extLst>
              <a:ext uri="{FF2B5EF4-FFF2-40B4-BE49-F238E27FC236}">
                <a16:creationId xmlns:a16="http://schemas.microsoft.com/office/drawing/2014/main" id="{EE2F0638-D00D-FB43-9462-78BC7FB41B3C}"/>
              </a:ext>
            </a:extLst>
          </p:cNvPr>
          <p:cNvSpPr txBox="1">
            <a:spLocks/>
          </p:cNvSpPr>
          <p:nvPr/>
        </p:nvSpPr>
        <p:spPr>
          <a:xfrm>
            <a:off x="7542813" y="1029823"/>
            <a:ext cx="1043927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A4C4456-1C32-C442-BF69-04EFA67D8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641" y="1940608"/>
            <a:ext cx="2547762" cy="1888147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4094453-F2F6-2045-9D5C-3879A6B3AC03}"/>
              </a:ext>
            </a:extLst>
          </p:cNvPr>
          <p:cNvCxnSpPr>
            <a:cxnSpLocks/>
          </p:cNvCxnSpPr>
          <p:nvPr/>
        </p:nvCxnSpPr>
        <p:spPr>
          <a:xfrm flipH="1">
            <a:off x="6811766" y="2664080"/>
            <a:ext cx="626193" cy="1712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ottotitolo 2">
            <a:extLst>
              <a:ext uri="{FF2B5EF4-FFF2-40B4-BE49-F238E27FC236}">
                <a16:creationId xmlns:a16="http://schemas.microsoft.com/office/drawing/2014/main" id="{FE9E64FA-1E85-A449-9B65-EE4E159446B3}"/>
              </a:ext>
            </a:extLst>
          </p:cNvPr>
          <p:cNvSpPr txBox="1">
            <a:spLocks/>
          </p:cNvSpPr>
          <p:nvPr/>
        </p:nvSpPr>
        <p:spPr>
          <a:xfrm>
            <a:off x="6441224" y="4383029"/>
            <a:ext cx="938464" cy="89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Info utili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00EA732-BA2F-E649-876E-FCCB7B4A94D4}"/>
              </a:ext>
            </a:extLst>
          </p:cNvPr>
          <p:cNvCxnSpPr>
            <a:cxnSpLocks/>
          </p:cNvCxnSpPr>
          <p:nvPr/>
        </p:nvCxnSpPr>
        <p:spPr>
          <a:xfrm>
            <a:off x="7826583" y="3328952"/>
            <a:ext cx="238193" cy="1118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ottotitolo 2">
            <a:extLst>
              <a:ext uri="{FF2B5EF4-FFF2-40B4-BE49-F238E27FC236}">
                <a16:creationId xmlns:a16="http://schemas.microsoft.com/office/drawing/2014/main" id="{FFFAA938-4CD4-844F-9682-D80612BA3B6F}"/>
              </a:ext>
            </a:extLst>
          </p:cNvPr>
          <p:cNvSpPr txBox="1">
            <a:spLocks/>
          </p:cNvSpPr>
          <p:nvPr/>
        </p:nvSpPr>
        <p:spPr>
          <a:xfrm>
            <a:off x="7783744" y="4447707"/>
            <a:ext cx="938464" cy="89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social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77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Caovilla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065478FD-EDF2-2F4F-A818-3E6C3B239856}"/>
              </a:ext>
            </a:extLst>
          </p:cNvPr>
          <p:cNvSpPr txBox="1">
            <a:spLocks/>
          </p:cNvSpPr>
          <p:nvPr/>
        </p:nvSpPr>
        <p:spPr>
          <a:xfrm>
            <a:off x="242632" y="1273377"/>
            <a:ext cx="8517614" cy="506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presenta una </a:t>
            </a:r>
            <a:r>
              <a:rPr lang="it-IT" sz="2400" dirty="0" err="1">
                <a:solidFill>
                  <a:schemeClr val="tx1"/>
                </a:solidFill>
              </a:rPr>
              <a:t>overview</a:t>
            </a:r>
            <a:r>
              <a:rPr lang="it-IT" sz="2400" dirty="0">
                <a:solidFill>
                  <a:schemeClr val="tx1"/>
                </a:solidFill>
              </a:rPr>
              <a:t> della collezione SS19, attraverso un copy originale che racconta il teorema dei colori.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La DEM ricevuta era perfettamente allineata al post social che presentava esattamente lo stesso tema.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</p:txBody>
      </p:sp>
    </p:spTree>
    <p:extLst>
      <p:ext uri="{BB962C8B-B14F-4D97-AF65-F5344CB8AC3E}">
        <p14:creationId xmlns:p14="http://schemas.microsoft.com/office/powerpoint/2010/main" val="23590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Jimmy </a:t>
            </a:r>
            <a:r>
              <a:rPr lang="it-IT" sz="4400" dirty="0" err="1">
                <a:solidFill>
                  <a:schemeClr val="tx1"/>
                </a:solidFill>
              </a:rPr>
              <a:t>Choo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Lancio nuove collezioni (es. collezione sposa) 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Inspiration</a:t>
            </a:r>
            <a:r>
              <a:rPr lang="it-IT" sz="2000" dirty="0">
                <a:solidFill>
                  <a:schemeClr val="tx1"/>
                </a:solidFill>
              </a:rPr>
              <a:t> dalle </a:t>
            </a:r>
            <a:r>
              <a:rPr lang="it-IT" sz="2000" dirty="0" err="1">
                <a:solidFill>
                  <a:schemeClr val="tx1"/>
                </a:solidFill>
              </a:rPr>
              <a:t>celeb</a:t>
            </a:r>
            <a:r>
              <a:rPr lang="it-IT" sz="2000" dirty="0">
                <a:solidFill>
                  <a:schemeClr val="tx1"/>
                </a:solidFill>
              </a:rPr>
              <a:t> (</a:t>
            </a:r>
            <a:r>
              <a:rPr lang="it-IT" sz="2000" dirty="0" err="1">
                <a:solidFill>
                  <a:schemeClr val="tx1"/>
                </a:solidFill>
              </a:rPr>
              <a:t>spotted</a:t>
            </a:r>
            <a:r>
              <a:rPr lang="it-IT" sz="2000" dirty="0">
                <a:solidFill>
                  <a:schemeClr val="tx1"/>
                </a:solidFill>
              </a:rPr>
              <a:t> out in </a:t>
            </a:r>
            <a:r>
              <a:rPr lang="it-IT" sz="2000" dirty="0" err="1">
                <a:solidFill>
                  <a:schemeClr val="tx1"/>
                </a:solidFill>
              </a:rPr>
              <a:t>Choo</a:t>
            </a:r>
            <a:r>
              <a:rPr lang="it-IT" sz="2000" dirty="0">
                <a:solidFill>
                  <a:schemeClr val="tx1"/>
                </a:solidFill>
              </a:rPr>
              <a:t>) 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Limited </a:t>
            </a:r>
            <a:r>
              <a:rPr lang="it-IT" sz="2000" dirty="0" err="1">
                <a:solidFill>
                  <a:schemeClr val="tx1"/>
                </a:solidFill>
              </a:rPr>
              <a:t>edition</a:t>
            </a:r>
            <a:r>
              <a:rPr lang="it-IT" sz="2000" dirty="0">
                <a:solidFill>
                  <a:schemeClr val="tx1"/>
                </a:solidFill>
              </a:rPr>
              <a:t>: es. JC </a:t>
            </a:r>
            <a:r>
              <a:rPr lang="it-IT" sz="2000" dirty="0" err="1">
                <a:solidFill>
                  <a:schemeClr val="tx1"/>
                </a:solidFill>
              </a:rPr>
              <a:t>apparel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collection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Meet</a:t>
            </a:r>
            <a:r>
              <a:rPr lang="it-IT" sz="2000" dirty="0">
                <a:solidFill>
                  <a:schemeClr val="tx1"/>
                </a:solidFill>
              </a:rPr>
              <a:t> the 24.7 </a:t>
            </a:r>
            <a:r>
              <a:rPr lang="it-IT" sz="2000" dirty="0" err="1">
                <a:solidFill>
                  <a:schemeClr val="tx1"/>
                </a:solidFill>
              </a:rPr>
              <a:t>icons</a:t>
            </a:r>
            <a:r>
              <a:rPr lang="it-IT" sz="2000" dirty="0">
                <a:solidFill>
                  <a:schemeClr val="tx1"/>
                </a:solidFill>
              </a:rPr>
              <a:t>: focus sui modelli iconici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Style focus: the </a:t>
            </a:r>
            <a:r>
              <a:rPr lang="it-IT" sz="2000" dirty="0" err="1">
                <a:solidFill>
                  <a:schemeClr val="tx1"/>
                </a:solidFill>
              </a:rPr>
              <a:t>perfect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pump</a:t>
            </a:r>
            <a:r>
              <a:rPr lang="it-IT" sz="2000" dirty="0">
                <a:solidFill>
                  <a:schemeClr val="tx1"/>
                </a:solidFill>
              </a:rPr>
              <a:t> (una NL “rubrica”)</a:t>
            </a: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02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 err="1">
                <a:solidFill>
                  <a:schemeClr val="tx1"/>
                </a:solidFill>
              </a:rPr>
              <a:t>Caovilla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6825988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dopo l’ingresso nella community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Ricevuta una mail di conferma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B3635B6A-37AB-664B-926C-6EC043BEA7AF}"/>
              </a:ext>
            </a:extLst>
          </p:cNvPr>
          <p:cNvSpPr txBox="1">
            <a:spLocks/>
          </p:cNvSpPr>
          <p:nvPr/>
        </p:nvSpPr>
        <p:spPr>
          <a:xfrm>
            <a:off x="7163940" y="3020601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B6970B35-31AC-4840-BCC4-204AD005D58E}"/>
              </a:ext>
            </a:extLst>
          </p:cNvPr>
          <p:cNvSpPr txBox="1">
            <a:spLocks/>
          </p:cNvSpPr>
          <p:nvPr/>
        </p:nvSpPr>
        <p:spPr>
          <a:xfrm>
            <a:off x="761428" y="280120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357DF5-1891-2A43-8A1D-9846ABFE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2" y="3238284"/>
            <a:ext cx="2887125" cy="32717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24F082-BD47-9F40-BA98-332ECE5E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225" y="3674134"/>
            <a:ext cx="3812568" cy="20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4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Casadei – Analisi NL</a:t>
            </a:r>
          </a:p>
        </p:txBody>
      </p:sp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851E823-4053-8241-8D98-DB8A20FE8A0E}"/>
              </a:ext>
            </a:extLst>
          </p:cNvPr>
          <p:cNvSpPr txBox="1">
            <a:spLocks/>
          </p:cNvSpPr>
          <p:nvPr/>
        </p:nvSpPr>
        <p:spPr>
          <a:xfrm>
            <a:off x="2128622" y="2840207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8BE9C38-3BAE-9244-B539-F6CE7B54039D}"/>
              </a:ext>
            </a:extLst>
          </p:cNvPr>
          <p:cNvSpPr txBox="1">
            <a:spLocks/>
          </p:cNvSpPr>
          <p:nvPr/>
        </p:nvSpPr>
        <p:spPr>
          <a:xfrm>
            <a:off x="2655160" y="144550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Categorie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492B8AF-6724-CF46-B812-D4F9083A44E3}"/>
              </a:ext>
            </a:extLst>
          </p:cNvPr>
          <p:cNvSpPr txBox="1">
            <a:spLocks/>
          </p:cNvSpPr>
          <p:nvPr/>
        </p:nvSpPr>
        <p:spPr>
          <a:xfrm>
            <a:off x="237358" y="99613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1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Presentazione argomento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DBC26385-196F-7E4A-A2E7-B9A192E30150}"/>
              </a:ext>
            </a:extLst>
          </p:cNvPr>
          <p:cNvSpPr txBox="1">
            <a:spLocks/>
          </p:cNvSpPr>
          <p:nvPr/>
        </p:nvSpPr>
        <p:spPr>
          <a:xfrm>
            <a:off x="2864646" y="2834696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principale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2A8BA5B6-3727-A446-BE3D-D186DD45F26F}"/>
              </a:ext>
            </a:extLst>
          </p:cNvPr>
          <p:cNvSpPr txBox="1">
            <a:spLocks/>
          </p:cNvSpPr>
          <p:nvPr/>
        </p:nvSpPr>
        <p:spPr>
          <a:xfrm>
            <a:off x="4197606" y="1029823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Varianti colore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A817FD99-B885-9044-8E1B-C304824BE486}"/>
              </a:ext>
            </a:extLst>
          </p:cNvPr>
          <p:cNvSpPr txBox="1">
            <a:spLocks/>
          </p:cNvSpPr>
          <p:nvPr/>
        </p:nvSpPr>
        <p:spPr>
          <a:xfrm>
            <a:off x="4384162" y="5879321"/>
            <a:ext cx="938464" cy="89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pagina prodotto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4B10C3BD-8BCF-CA45-92E7-DC5C1C233291}"/>
              </a:ext>
            </a:extLst>
          </p:cNvPr>
          <p:cNvSpPr txBox="1">
            <a:spLocks/>
          </p:cNvSpPr>
          <p:nvPr/>
        </p:nvSpPr>
        <p:spPr>
          <a:xfrm>
            <a:off x="2825762" y="4821990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Caption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3" name="Sottotitolo 2">
            <a:extLst>
              <a:ext uri="{FF2B5EF4-FFF2-40B4-BE49-F238E27FC236}">
                <a16:creationId xmlns:a16="http://schemas.microsoft.com/office/drawing/2014/main" id="{EE2F0638-D00D-FB43-9462-78BC7FB41B3C}"/>
              </a:ext>
            </a:extLst>
          </p:cNvPr>
          <p:cNvSpPr txBox="1">
            <a:spLocks/>
          </p:cNvSpPr>
          <p:nvPr/>
        </p:nvSpPr>
        <p:spPr>
          <a:xfrm>
            <a:off x="7542813" y="1029823"/>
            <a:ext cx="1043927" cy="565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tx1"/>
                </a:solidFill>
              </a:rPr>
              <a:t>Parte 2</a:t>
            </a:r>
          </a:p>
          <a:p>
            <a:pPr algn="l"/>
            <a:r>
              <a:rPr lang="it-IT" sz="1600" b="1" dirty="0">
                <a:solidFill>
                  <a:schemeClr val="tx1"/>
                </a:solidFill>
              </a:rPr>
              <a:t>chiusura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9" name="Sottotitolo 2">
            <a:extLst>
              <a:ext uri="{FF2B5EF4-FFF2-40B4-BE49-F238E27FC236}">
                <a16:creationId xmlns:a16="http://schemas.microsoft.com/office/drawing/2014/main" id="{FE9E64FA-1E85-A449-9B65-EE4E159446B3}"/>
              </a:ext>
            </a:extLst>
          </p:cNvPr>
          <p:cNvSpPr txBox="1">
            <a:spLocks/>
          </p:cNvSpPr>
          <p:nvPr/>
        </p:nvSpPr>
        <p:spPr>
          <a:xfrm>
            <a:off x="5852670" y="5857586"/>
            <a:ext cx="938464" cy="1000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Link alla pagina dedicata al tacco </a:t>
            </a:r>
            <a:r>
              <a:rPr lang="it-IT" sz="1600" dirty="0" err="1">
                <a:solidFill>
                  <a:schemeClr val="tx1"/>
                </a:solidFill>
              </a:rPr>
              <a:t>blade</a:t>
            </a: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3" name="Sottotitolo 2">
            <a:extLst>
              <a:ext uri="{FF2B5EF4-FFF2-40B4-BE49-F238E27FC236}">
                <a16:creationId xmlns:a16="http://schemas.microsoft.com/office/drawing/2014/main" id="{FFFAA938-4CD4-844F-9682-D80612BA3B6F}"/>
              </a:ext>
            </a:extLst>
          </p:cNvPr>
          <p:cNvSpPr txBox="1">
            <a:spLocks/>
          </p:cNvSpPr>
          <p:nvPr/>
        </p:nvSpPr>
        <p:spPr>
          <a:xfrm>
            <a:off x="7200462" y="5879321"/>
            <a:ext cx="938464" cy="89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Info utili e social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E0BF3F-427D-8D4C-A57D-9F6BBB0C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8" y="1595519"/>
            <a:ext cx="2646218" cy="393072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DAD43B7-F9FA-8847-A2C1-E5444AE31073}"/>
              </a:ext>
            </a:extLst>
          </p:cNvPr>
          <p:cNvCxnSpPr>
            <a:cxnSpLocks/>
          </p:cNvCxnSpPr>
          <p:nvPr/>
        </p:nvCxnSpPr>
        <p:spPr>
          <a:xfrm flipV="1">
            <a:off x="2127803" y="1728357"/>
            <a:ext cx="697959" cy="281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C62AF9-0BB4-3C4F-8947-8D908947B86F}"/>
              </a:ext>
            </a:extLst>
          </p:cNvPr>
          <p:cNvCxnSpPr>
            <a:cxnSpLocks/>
          </p:cNvCxnSpPr>
          <p:nvPr/>
        </p:nvCxnSpPr>
        <p:spPr>
          <a:xfrm>
            <a:off x="1875946" y="3117544"/>
            <a:ext cx="10458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4839077-6374-CB48-B944-592186FD12AA}"/>
              </a:ext>
            </a:extLst>
          </p:cNvPr>
          <p:cNvCxnSpPr>
            <a:cxnSpLocks/>
          </p:cNvCxnSpPr>
          <p:nvPr/>
        </p:nvCxnSpPr>
        <p:spPr>
          <a:xfrm>
            <a:off x="2280863" y="4993240"/>
            <a:ext cx="5448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E268E4C4-DAB9-7C41-A1A6-2005A1E6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67" y="1820362"/>
            <a:ext cx="2122140" cy="3180271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40ACE224-4E8A-5B4C-967C-AEF42B0097B1}"/>
              </a:ext>
            </a:extLst>
          </p:cNvPr>
          <p:cNvCxnSpPr>
            <a:cxnSpLocks/>
          </p:cNvCxnSpPr>
          <p:nvPr/>
        </p:nvCxnSpPr>
        <p:spPr>
          <a:xfrm>
            <a:off x="4750105" y="3923951"/>
            <a:ext cx="77675" cy="18664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BB53E57B-1E64-DB4B-A4CA-7D10C38CC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62" y="1668646"/>
            <a:ext cx="2685128" cy="3964097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00EA732-BA2F-E649-876E-FCCB7B4A94D4}"/>
              </a:ext>
            </a:extLst>
          </p:cNvPr>
          <p:cNvCxnSpPr>
            <a:cxnSpLocks/>
          </p:cNvCxnSpPr>
          <p:nvPr/>
        </p:nvCxnSpPr>
        <p:spPr>
          <a:xfrm flipH="1">
            <a:off x="6118728" y="2052541"/>
            <a:ext cx="630137" cy="3653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04147674-821E-DA4C-817E-07416F17D912}"/>
              </a:ext>
            </a:extLst>
          </p:cNvPr>
          <p:cNvCxnSpPr>
            <a:cxnSpLocks/>
          </p:cNvCxnSpPr>
          <p:nvPr/>
        </p:nvCxnSpPr>
        <p:spPr>
          <a:xfrm flipH="1">
            <a:off x="7911101" y="5116136"/>
            <a:ext cx="128712" cy="741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13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Casadei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065478FD-EDF2-2F4F-A818-3E6C3B239856}"/>
              </a:ext>
            </a:extLst>
          </p:cNvPr>
          <p:cNvSpPr txBox="1">
            <a:spLocks/>
          </p:cNvSpPr>
          <p:nvPr/>
        </p:nvSpPr>
        <p:spPr>
          <a:xfrm>
            <a:off x="242632" y="1273377"/>
            <a:ext cx="8517614" cy="506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tx1"/>
                </a:solidFill>
              </a:rPr>
              <a:t>Al momento ho ricevuto solo 1 NL che presenta una una comunicazione mirata sul modello iconico </a:t>
            </a:r>
            <a:r>
              <a:rPr lang="it-IT" sz="2400" dirty="0" err="1">
                <a:solidFill>
                  <a:schemeClr val="tx1"/>
                </a:solidFill>
              </a:rPr>
              <a:t>Blade</a:t>
            </a:r>
            <a:r>
              <a:rPr lang="it-IT" sz="24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b="1" dirty="0">
                <a:solidFill>
                  <a:schemeClr val="tx1"/>
                </a:solidFill>
              </a:rPr>
              <a:t>La DEM ricevuta era perfettamente allineata al post social che presentava esattamente lo stesso tema.</a:t>
            </a:r>
          </a:p>
          <a:p>
            <a:pPr algn="l"/>
            <a:endParaRPr lang="it-IT" sz="2400" dirty="0">
              <a:solidFill>
                <a:schemeClr val="tx1"/>
              </a:solidFill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</a:rPr>
              <a:t>La frequenza di invio è comunque bassa: 1 NL a settimana.</a:t>
            </a:r>
          </a:p>
        </p:txBody>
      </p:sp>
    </p:spTree>
    <p:extLst>
      <p:ext uri="{BB962C8B-B14F-4D97-AF65-F5344CB8AC3E}">
        <p14:creationId xmlns:p14="http://schemas.microsoft.com/office/powerpoint/2010/main" val="3785082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Casadei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410994"/>
            <a:ext cx="6825988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nell’</a:t>
            </a:r>
            <a:r>
              <a:rPr lang="it-IT" sz="1600" dirty="0" err="1">
                <a:solidFill>
                  <a:schemeClr val="tx1"/>
                </a:solidFill>
              </a:rPr>
              <a:t>header</a:t>
            </a:r>
            <a:r>
              <a:rPr lang="it-IT" sz="1600" dirty="0">
                <a:solidFill>
                  <a:schemeClr val="tx1"/>
                </a:solidFill>
              </a:rPr>
              <a:t> 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Sconto del 10% per iscrizione alla community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Ricevuta una mail di conferma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B3635B6A-37AB-664B-926C-6EC043BEA7AF}"/>
              </a:ext>
            </a:extLst>
          </p:cNvPr>
          <p:cNvSpPr txBox="1">
            <a:spLocks/>
          </p:cNvSpPr>
          <p:nvPr/>
        </p:nvSpPr>
        <p:spPr>
          <a:xfrm>
            <a:off x="7163940" y="3020601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Footer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B6970B35-31AC-4840-BCC4-204AD005D58E}"/>
              </a:ext>
            </a:extLst>
          </p:cNvPr>
          <p:cNvSpPr txBox="1">
            <a:spLocks/>
          </p:cNvSpPr>
          <p:nvPr/>
        </p:nvSpPr>
        <p:spPr>
          <a:xfrm>
            <a:off x="761428" y="2801202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 err="1">
                <a:solidFill>
                  <a:schemeClr val="tx1"/>
                </a:solidFill>
              </a:rPr>
              <a:t>Header</a:t>
            </a: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EB9978-F6F7-564F-B8C9-FA835B63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" y="3177462"/>
            <a:ext cx="4326562" cy="2519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AD2180D-C60A-8247-9BD8-43D8ADD73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756" y="3451430"/>
            <a:ext cx="3754368" cy="13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Considerazioni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1" y="1410995"/>
            <a:ext cx="8418483" cy="370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In linea generale, la maggior parte dei brand comunica con il cliente attraverso una mail di una DEM a settimana;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Solo la </a:t>
            </a:r>
            <a:r>
              <a:rPr lang="it-IT" sz="1600" dirty="0" err="1">
                <a:solidFill>
                  <a:schemeClr val="tx1"/>
                </a:solidFill>
              </a:rPr>
              <a:t>Webster</a:t>
            </a:r>
            <a:r>
              <a:rPr lang="it-IT" sz="1600" dirty="0">
                <a:solidFill>
                  <a:schemeClr val="tx1"/>
                </a:solidFill>
              </a:rPr>
              <a:t> e in alcuni casi </a:t>
            </a:r>
            <a:r>
              <a:rPr lang="it-IT" sz="1600" dirty="0" err="1">
                <a:solidFill>
                  <a:schemeClr val="tx1"/>
                </a:solidFill>
              </a:rPr>
              <a:t>Aquazzura</a:t>
            </a:r>
            <a:r>
              <a:rPr lang="it-IT" sz="1600" dirty="0">
                <a:solidFill>
                  <a:schemeClr val="tx1"/>
                </a:solidFill>
              </a:rPr>
              <a:t> creano coerenza tra quello che comunicano attraverso </a:t>
            </a:r>
            <a:r>
              <a:rPr lang="it-IT" sz="1600" dirty="0" err="1">
                <a:solidFill>
                  <a:schemeClr val="tx1"/>
                </a:solidFill>
              </a:rPr>
              <a:t>direct</a:t>
            </a:r>
            <a:r>
              <a:rPr lang="it-IT" sz="1600" dirty="0">
                <a:solidFill>
                  <a:schemeClr val="tx1"/>
                </a:solidFill>
              </a:rPr>
              <a:t> marketing e ciò che postano sui social;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L’oggetto della mail fa la differenza: l’utente apre con più facilità DEM con un oggetto accattivante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Alcuni Brand (Mellon) creano NL molto lunghe con immagini ripetitive che mi hanno fondamentalmente un po’ annoiata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Altri Brand (</a:t>
            </a:r>
            <a:r>
              <a:rPr lang="it-IT" sz="1600" dirty="0" err="1">
                <a:solidFill>
                  <a:schemeClr val="tx1"/>
                </a:solidFill>
              </a:rPr>
              <a:t>Weitzman</a:t>
            </a:r>
            <a:r>
              <a:rPr lang="it-IT" sz="1600" dirty="0">
                <a:solidFill>
                  <a:schemeClr val="tx1"/>
                </a:solidFill>
              </a:rPr>
              <a:t>), creano Nl molto corte che ha generato in me una sensazione di incompletezza del messaggio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Interessante le parti finali di molte NL in cui viene pensato ad un modo creativo per richiedere il </a:t>
            </a:r>
            <a:r>
              <a:rPr lang="it-IT" sz="1600" dirty="0" err="1">
                <a:solidFill>
                  <a:schemeClr val="tx1"/>
                </a:solidFill>
              </a:rPr>
              <a:t>follow</a:t>
            </a:r>
            <a:r>
              <a:rPr lang="it-IT" sz="1600" dirty="0">
                <a:solidFill>
                  <a:schemeClr val="tx1"/>
                </a:solidFill>
              </a:rPr>
              <a:t> sui social o per far presenti alcuni servizi/promozioni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Non tutti i brand permettono di ottenere un Welcome Discount. Chi lo regala non supera il 15%</a:t>
            </a: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9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E noi?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9EAA2E4A-40FC-4746-AF3C-9BA022F4916D}"/>
              </a:ext>
            </a:extLst>
          </p:cNvPr>
          <p:cNvSpPr txBox="1">
            <a:spLocks/>
          </p:cNvSpPr>
          <p:nvPr/>
        </p:nvSpPr>
        <p:spPr>
          <a:xfrm>
            <a:off x="242632" y="1622963"/>
            <a:ext cx="8418483" cy="426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Per il primo periodo non invierei al clienti più di una </a:t>
            </a:r>
            <a:r>
              <a:rPr lang="it-IT" sz="1600" dirty="0" err="1">
                <a:solidFill>
                  <a:schemeClr val="tx1"/>
                </a:solidFill>
              </a:rPr>
              <a:t>Dem</a:t>
            </a:r>
            <a:r>
              <a:rPr lang="it-IT" sz="1600" dirty="0">
                <a:solidFill>
                  <a:schemeClr val="tx1"/>
                </a:solidFill>
              </a:rPr>
              <a:t> a settimana, in cui dobbiamo comunicare notizie veramente WOW, essendo già di per sé la </a:t>
            </a:r>
            <a:r>
              <a:rPr lang="it-IT" sz="1600" dirty="0" err="1">
                <a:solidFill>
                  <a:schemeClr val="tx1"/>
                </a:solidFill>
              </a:rPr>
              <a:t>redemption</a:t>
            </a:r>
            <a:r>
              <a:rPr lang="it-IT" sz="1600" dirty="0">
                <a:solidFill>
                  <a:schemeClr val="tx1"/>
                </a:solidFill>
              </a:rPr>
              <a:t> del </a:t>
            </a:r>
            <a:r>
              <a:rPr lang="it-IT" sz="1600" dirty="0" err="1">
                <a:solidFill>
                  <a:schemeClr val="tx1"/>
                </a:solidFill>
              </a:rPr>
              <a:t>direct</a:t>
            </a:r>
            <a:r>
              <a:rPr lang="it-IT" sz="1600" dirty="0">
                <a:solidFill>
                  <a:schemeClr val="tx1"/>
                </a:solidFill>
              </a:rPr>
              <a:t> marketing bassa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Manterrei una coerenza con i social laddove il messaggio si presti ad essere comunicato anche in questi canali (es. </a:t>
            </a:r>
            <a:r>
              <a:rPr lang="it-IT" sz="1600" dirty="0" err="1">
                <a:solidFill>
                  <a:schemeClr val="tx1"/>
                </a:solidFill>
              </a:rPr>
              <a:t>Cynderella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Userei in apertura immagini accattivanti con una </a:t>
            </a:r>
            <a:r>
              <a:rPr lang="it-IT" sz="1600" dirty="0" err="1">
                <a:solidFill>
                  <a:schemeClr val="tx1"/>
                </a:solidFill>
              </a:rPr>
              <a:t>caption</a:t>
            </a:r>
            <a:r>
              <a:rPr lang="it-IT" sz="1600" dirty="0">
                <a:solidFill>
                  <a:schemeClr val="tx1"/>
                </a:solidFill>
              </a:rPr>
              <a:t> creativa, magari simile a quella che utilizzeremo per comunicare sui social lo stesso concetto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Metterei sempre sotto la </a:t>
            </a:r>
            <a:r>
              <a:rPr lang="it-IT" sz="1600" dirty="0" err="1">
                <a:solidFill>
                  <a:schemeClr val="tx1"/>
                </a:solidFill>
              </a:rPr>
              <a:t>caption</a:t>
            </a:r>
            <a:r>
              <a:rPr lang="it-IT" sz="1600" dirty="0">
                <a:solidFill>
                  <a:schemeClr val="tx1"/>
                </a:solidFill>
              </a:rPr>
              <a:t> gli </a:t>
            </a:r>
            <a:r>
              <a:rPr lang="it-IT" sz="1600" dirty="0" err="1">
                <a:solidFill>
                  <a:schemeClr val="tx1"/>
                </a:solidFill>
              </a:rPr>
              <a:t>still</a:t>
            </a:r>
            <a:r>
              <a:rPr lang="it-IT" sz="1600" dirty="0">
                <a:solidFill>
                  <a:schemeClr val="tx1"/>
                </a:solidFill>
              </a:rPr>
              <a:t> con link alla pagina prodotto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In generale renderei linkabile al sito tutto ciò che può essere reso linkabile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Rimando finale ai social con TOV </a:t>
            </a:r>
            <a:r>
              <a:rPr lang="it-IT" sz="1600" dirty="0" err="1">
                <a:solidFill>
                  <a:schemeClr val="tx1"/>
                </a:solidFill>
              </a:rPr>
              <a:t>funny</a:t>
            </a:r>
            <a:r>
              <a:rPr lang="it-IT" sz="1600" dirty="0">
                <a:solidFill>
                  <a:schemeClr val="tx1"/>
                </a:solidFill>
              </a:rPr>
              <a:t> e grintoso e appena sistemiamo il </a:t>
            </a:r>
            <a:r>
              <a:rPr lang="it-IT" sz="1600" dirty="0" err="1">
                <a:solidFill>
                  <a:schemeClr val="tx1"/>
                </a:solidFill>
              </a:rPr>
              <a:t>feed</a:t>
            </a:r>
            <a:r>
              <a:rPr lang="it-IT" sz="1600" dirty="0">
                <a:solidFill>
                  <a:schemeClr val="tx1"/>
                </a:solidFill>
              </a:rPr>
              <a:t>, inserirei se possibile le ultime foto in ordine cronologico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Graficamente dovremmo usare sempre lo stesso font, 2 al massimo, battezzandoli come istituzionali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Anche i colori del </a:t>
            </a:r>
            <a:r>
              <a:rPr lang="it-IT" sz="1600" dirty="0" err="1">
                <a:solidFill>
                  <a:schemeClr val="tx1"/>
                </a:solidFill>
              </a:rPr>
              <a:t>template</a:t>
            </a:r>
            <a:r>
              <a:rPr lang="it-IT" sz="1600" dirty="0">
                <a:solidFill>
                  <a:schemeClr val="tx1"/>
                </a:solidFill>
              </a:rPr>
              <a:t> alla base dovrebbero essere sempre gli stessi per comunicare identità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4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>
                <a:solidFill>
                  <a:schemeClr val="tx1"/>
                </a:solidFill>
              </a:rPr>
              <a:t>Jimmy </a:t>
            </a:r>
            <a:r>
              <a:rPr lang="it-IT" sz="4000" dirty="0" err="1">
                <a:solidFill>
                  <a:schemeClr val="tx1"/>
                </a:solidFill>
              </a:rPr>
              <a:t>Choo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ottotitolo 2">
            <a:extLst>
              <a:ext uri="{FF2B5EF4-FFF2-40B4-BE49-F238E27FC236}">
                <a16:creationId xmlns:a16="http://schemas.microsoft.com/office/drawing/2014/main" id="{CBFD812C-BE0E-B940-A57F-13B25D9AFA9B}"/>
              </a:ext>
            </a:extLst>
          </p:cNvPr>
          <p:cNvSpPr txBox="1">
            <a:spLocks/>
          </p:cNvSpPr>
          <p:nvPr/>
        </p:nvSpPr>
        <p:spPr>
          <a:xfrm>
            <a:off x="5558984" y="3040434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 err="1">
                <a:solidFill>
                  <a:schemeClr val="tx1"/>
                </a:solidFill>
              </a:rPr>
              <a:t>Footer</a:t>
            </a:r>
            <a:endParaRPr lang="it-IT" sz="14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FE553BA-520D-0344-8F64-2DB054E04183}"/>
              </a:ext>
            </a:extLst>
          </p:cNvPr>
          <p:cNvSpPr txBox="1">
            <a:spLocks/>
          </p:cNvSpPr>
          <p:nvPr/>
        </p:nvSpPr>
        <p:spPr>
          <a:xfrm>
            <a:off x="242632" y="1349350"/>
            <a:ext cx="7052020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in 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avvenuta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8748A86C-6C40-884F-A260-ED5DB5663E70}"/>
              </a:ext>
            </a:extLst>
          </p:cNvPr>
          <p:cNvSpPr txBox="1">
            <a:spLocks/>
          </p:cNvSpPr>
          <p:nvPr/>
        </p:nvSpPr>
        <p:spPr>
          <a:xfrm>
            <a:off x="242632" y="3154584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9D4944-CB0F-1141-A930-0C50B120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5681"/>
            <a:ext cx="4357942" cy="31898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CC4EFA-AA5F-3844-9098-A1716171B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192" y="3550056"/>
            <a:ext cx="4345969" cy="16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5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chemeClr val="tx1"/>
                </a:solidFill>
              </a:rPr>
              <a:t>Jimmy </a:t>
            </a:r>
            <a:r>
              <a:rPr lang="it-IT" sz="4400" dirty="0" err="1">
                <a:solidFill>
                  <a:schemeClr val="tx1"/>
                </a:solidFill>
              </a:rPr>
              <a:t>Choo</a:t>
            </a:r>
            <a:r>
              <a:rPr lang="it-IT" sz="4400" dirty="0">
                <a:solidFill>
                  <a:schemeClr val="tx1"/>
                </a:solidFill>
              </a:rPr>
              <a:t> – note</a:t>
            </a:r>
          </a:p>
        </p:txBody>
      </p:sp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395031" y="1064697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Tutte le NL iniziano con un’impattante immagine </a:t>
            </a:r>
            <a:r>
              <a:rPr lang="it-IT" sz="2000" dirty="0" err="1">
                <a:solidFill>
                  <a:schemeClr val="tx1"/>
                </a:solidFill>
              </a:rPr>
              <a:t>ispirazionale</a:t>
            </a:r>
            <a:r>
              <a:rPr lang="it-IT" sz="2000" dirty="0">
                <a:solidFill>
                  <a:schemeClr val="tx1"/>
                </a:solidFill>
              </a:rPr>
              <a:t> sull’argomento trattato (es. immagine di campagna o </a:t>
            </a:r>
            <a:r>
              <a:rPr lang="it-IT" sz="2000" dirty="0" err="1">
                <a:solidFill>
                  <a:schemeClr val="tx1"/>
                </a:solidFill>
              </a:rPr>
              <a:t>shooting</a:t>
            </a:r>
            <a:r>
              <a:rPr lang="it-IT" sz="2000" dirty="0">
                <a:solidFill>
                  <a:schemeClr val="tx1"/>
                </a:solidFill>
              </a:rPr>
              <a:t> di prodotto molto visivamente molto importante)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Dopo l’immagine, un breve testo descrittivo dell’argomento e subito il bottone per cliccare al sito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Il secondo blocco presenta una selezione di </a:t>
            </a:r>
            <a:r>
              <a:rPr lang="it-IT" sz="2000" dirty="0" err="1">
                <a:solidFill>
                  <a:schemeClr val="tx1"/>
                </a:solidFill>
              </a:rPr>
              <a:t>still</a:t>
            </a:r>
            <a:r>
              <a:rPr lang="it-IT" sz="2000" dirty="0">
                <a:solidFill>
                  <a:schemeClr val="tx1"/>
                </a:solidFill>
              </a:rPr>
              <a:t> life e subito dopo il bottone che induce a cliccare per scoprire la collezione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3 blocco (opzionale) è </a:t>
            </a:r>
            <a:r>
              <a:rPr lang="it-IT" sz="2000" dirty="0" err="1">
                <a:solidFill>
                  <a:schemeClr val="tx1"/>
                </a:solidFill>
              </a:rPr>
              <a:t>ispirazionale</a:t>
            </a:r>
            <a:r>
              <a:rPr lang="it-IT" sz="2000" dirty="0">
                <a:solidFill>
                  <a:schemeClr val="tx1"/>
                </a:solidFill>
              </a:rPr>
              <a:t> e suggerisce attraverso un’immagine d’effetto, un modello iconico. Sotto l’immagine il bottone con link all’E-Shop.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Frequenza invio: in media 3 NL alla settimana</a:t>
            </a:r>
          </a:p>
          <a:p>
            <a:endParaRPr lang="it-IT" sz="2400" dirty="0">
              <a:solidFill>
                <a:schemeClr val="tx1"/>
              </a:solidFill>
            </a:endParaRPr>
          </a:p>
          <a:p>
            <a:r>
              <a:rPr lang="it-IT" sz="2000" b="1" dirty="0">
                <a:solidFill>
                  <a:schemeClr val="tx1"/>
                </a:solidFill>
              </a:rPr>
              <a:t>La cosa interessante sta nella quantità di link inseriti nella </a:t>
            </a:r>
            <a:r>
              <a:rPr lang="it-IT" sz="2000" b="1" dirty="0" err="1">
                <a:solidFill>
                  <a:schemeClr val="tx1"/>
                </a:solidFill>
              </a:rPr>
              <a:t>dem</a:t>
            </a:r>
            <a:r>
              <a:rPr lang="it-IT" sz="2000" b="1" dirty="0">
                <a:solidFill>
                  <a:schemeClr val="tx1"/>
                </a:solidFill>
              </a:rPr>
              <a:t>, spesso anche ripetuti</a:t>
            </a:r>
          </a:p>
          <a:p>
            <a:r>
              <a:rPr lang="it-IT" sz="2000" b="1" dirty="0">
                <a:solidFill>
                  <a:schemeClr val="tx1"/>
                </a:solidFill>
              </a:rPr>
              <a:t>Non c’è coerenza tra NL e social: quello che viene comunicato tramite DEM non viene contestualmente postato ad eccezione di lanci di collezione</a:t>
            </a:r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2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9-03-24 alle 15.1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868358"/>
            <a:ext cx="2998944" cy="4225786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640080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Aquazzura</a:t>
            </a:r>
            <a:r>
              <a:rPr lang="it-IT" sz="4400" dirty="0">
                <a:solidFill>
                  <a:schemeClr val="tx1"/>
                </a:solidFill>
              </a:rPr>
              <a:t> – analisi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3498845" y="3696135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Immagine </a:t>
            </a:r>
          </a:p>
          <a:p>
            <a:pPr algn="l"/>
            <a:r>
              <a:rPr lang="it-IT" sz="1700" dirty="0">
                <a:solidFill>
                  <a:schemeClr val="tx1"/>
                </a:solidFill>
              </a:rPr>
              <a:t>campagna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2124769" y="3670026"/>
            <a:ext cx="1374076" cy="177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ottotitolo 2"/>
          <p:cNvSpPr txBox="1">
            <a:spLocks/>
          </p:cNvSpPr>
          <p:nvPr/>
        </p:nvSpPr>
        <p:spPr>
          <a:xfrm>
            <a:off x="242632" y="1226443"/>
            <a:ext cx="1931196" cy="61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Parte 1. </a:t>
            </a:r>
          </a:p>
          <a:p>
            <a:pPr algn="l"/>
            <a:r>
              <a:rPr lang="it-IT" sz="1600" dirty="0">
                <a:solidFill>
                  <a:schemeClr val="tx1"/>
                </a:solidFill>
              </a:rPr>
              <a:t>Argomento trattato</a:t>
            </a:r>
          </a:p>
          <a:p>
            <a:pPr marL="342900" indent="-342900" algn="l">
              <a:buAutoNum type="arabicParenR"/>
            </a:pPr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1073768" y="5764001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2 31"/>
          <p:cNvCxnSpPr/>
          <p:nvPr/>
        </p:nvCxnSpPr>
        <p:spPr>
          <a:xfrm>
            <a:off x="1715177" y="6246145"/>
            <a:ext cx="239985" cy="205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ottotitolo 2"/>
          <p:cNvSpPr txBox="1">
            <a:spLocks/>
          </p:cNvSpPr>
          <p:nvPr/>
        </p:nvSpPr>
        <p:spPr>
          <a:xfrm>
            <a:off x="1939564" y="6069240"/>
            <a:ext cx="2092369" cy="78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Link alla pagina BOOTS</a:t>
            </a: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8" name="Sottotitolo 2"/>
          <p:cNvSpPr txBox="1">
            <a:spLocks/>
          </p:cNvSpPr>
          <p:nvPr/>
        </p:nvSpPr>
        <p:spPr>
          <a:xfrm>
            <a:off x="5544701" y="1226443"/>
            <a:ext cx="2278607" cy="641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spcBef>
                <a:spcPct val="20000"/>
              </a:spcBef>
              <a:buFont typeface="Arial"/>
              <a:buNone/>
              <a:defRPr sz="1600"/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Parte 2.</a:t>
            </a:r>
          </a:p>
          <a:p>
            <a:r>
              <a:rPr lang="it-IT" dirty="0"/>
              <a:t>Prodotto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7" name="Sottotitolo 2"/>
          <p:cNvSpPr txBox="1">
            <a:spLocks/>
          </p:cNvSpPr>
          <p:nvPr/>
        </p:nvSpPr>
        <p:spPr>
          <a:xfrm>
            <a:off x="7922976" y="2657883"/>
            <a:ext cx="1221024" cy="167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chemeClr val="tx1"/>
                </a:solidFill>
              </a:rPr>
              <a:t>Link alla pagina prodotto</a:t>
            </a:r>
          </a:p>
          <a:p>
            <a:pPr marL="342900" indent="-342900" algn="l">
              <a:buAutoNum type="arabicParenR"/>
            </a:pP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cxnSp>
        <p:nvCxnSpPr>
          <p:cNvPr id="31" name="Connettore 2 30"/>
          <p:cNvCxnSpPr/>
          <p:nvPr/>
        </p:nvCxnSpPr>
        <p:spPr>
          <a:xfrm>
            <a:off x="2124769" y="5586325"/>
            <a:ext cx="13740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ottotitolo 2"/>
          <p:cNvSpPr txBox="1">
            <a:spLocks/>
          </p:cNvSpPr>
          <p:nvPr/>
        </p:nvSpPr>
        <p:spPr>
          <a:xfrm>
            <a:off x="3498845" y="5238268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Tema 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cxnSp>
        <p:nvCxnSpPr>
          <p:cNvPr id="37" name="Connettore 2 36"/>
          <p:cNvCxnSpPr/>
          <p:nvPr/>
        </p:nvCxnSpPr>
        <p:spPr>
          <a:xfrm>
            <a:off x="2811807" y="2430398"/>
            <a:ext cx="6870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ottotitolo 2"/>
          <p:cNvSpPr txBox="1">
            <a:spLocks/>
          </p:cNvSpPr>
          <p:nvPr/>
        </p:nvSpPr>
        <p:spPr>
          <a:xfrm>
            <a:off x="3498845" y="2179952"/>
            <a:ext cx="2303106" cy="69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700" dirty="0">
                <a:solidFill>
                  <a:schemeClr val="tx1"/>
                </a:solidFill>
              </a:rPr>
              <a:t>3 link di </a:t>
            </a:r>
          </a:p>
          <a:p>
            <a:pPr algn="l"/>
            <a:r>
              <a:rPr lang="it-IT" sz="1700" dirty="0">
                <a:solidFill>
                  <a:schemeClr val="tx1"/>
                </a:solidFill>
              </a:rPr>
              <a:t>categoria</a:t>
            </a: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marL="342900" indent="-342900" algn="l">
              <a:buAutoNum type="arabicParenR"/>
            </a:pPr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  <a:p>
            <a:pPr algn="l"/>
            <a:endParaRPr lang="it-IT" sz="1700" dirty="0">
              <a:solidFill>
                <a:schemeClr val="tx1"/>
              </a:solidFill>
            </a:endParaRPr>
          </a:p>
        </p:txBody>
      </p:sp>
      <p:pic>
        <p:nvPicPr>
          <p:cNvPr id="14" name="Immagine 13" descr="Schermata 2019-03-24 alle 15.19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50" y="1895963"/>
            <a:ext cx="2354354" cy="4211514"/>
          </a:xfrm>
          <a:prstGeom prst="rect">
            <a:avLst/>
          </a:prstGeom>
        </p:spPr>
      </p:pic>
      <p:sp>
        <p:nvSpPr>
          <p:cNvPr id="40" name="Ovale 39"/>
          <p:cNvSpPr/>
          <p:nvPr/>
        </p:nvSpPr>
        <p:spPr>
          <a:xfrm>
            <a:off x="5251921" y="4392248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>
            <a:off x="6630744" y="4406349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5321477" y="3002607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6630744" y="3002607"/>
            <a:ext cx="1100060" cy="45227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651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056536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400" dirty="0" err="1">
                <a:solidFill>
                  <a:schemeClr val="tx1"/>
                </a:solidFill>
              </a:rPr>
              <a:t>Aquazzura</a:t>
            </a:r>
            <a:r>
              <a:rPr lang="it-IT" sz="4400" dirty="0">
                <a:solidFill>
                  <a:schemeClr val="tx1"/>
                </a:solidFill>
              </a:rPr>
              <a:t> – cosa comunica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ttotitolo 2"/>
          <p:cNvSpPr txBox="1">
            <a:spLocks/>
          </p:cNvSpPr>
          <p:nvPr/>
        </p:nvSpPr>
        <p:spPr>
          <a:xfrm>
            <a:off x="242632" y="1092880"/>
            <a:ext cx="8517614" cy="94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242631" y="1226443"/>
            <a:ext cx="8348837" cy="4663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Lancio nuove collezioni (es. SS19)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Real time marketing (es. Festa della donna: più un messaggio che una NL)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Focus su determinati modelli (es. stivaletto con frange, </a:t>
            </a:r>
            <a:r>
              <a:rPr lang="it-IT" sz="2000" dirty="0" err="1">
                <a:solidFill>
                  <a:schemeClr val="tx1"/>
                </a:solidFill>
              </a:rPr>
              <a:t>sneakers</a:t>
            </a:r>
            <a:r>
              <a:rPr lang="it-IT" sz="2000" dirty="0">
                <a:solidFill>
                  <a:schemeClr val="tx1"/>
                </a:solidFill>
              </a:rPr>
              <a:t>…)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Nuovi arrivi</a:t>
            </a: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5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827" y="191827"/>
            <a:ext cx="7994580" cy="87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it-IT" sz="4000" dirty="0" err="1">
                <a:solidFill>
                  <a:schemeClr val="tx1"/>
                </a:solidFill>
              </a:rPr>
              <a:t>Aquazzura</a:t>
            </a:r>
            <a:r>
              <a:rPr lang="it-IT" sz="4000" dirty="0">
                <a:solidFill>
                  <a:schemeClr val="tx1"/>
                </a:solidFill>
              </a:rPr>
              <a:t> – iscrizione 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5" y="6057717"/>
            <a:ext cx="2285156" cy="45227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V="1">
            <a:off x="242632" y="936421"/>
            <a:ext cx="4760750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ottotitolo 2">
            <a:extLst>
              <a:ext uri="{FF2B5EF4-FFF2-40B4-BE49-F238E27FC236}">
                <a16:creationId xmlns:a16="http://schemas.microsoft.com/office/drawing/2014/main" id="{CBFD812C-BE0E-B940-A57F-13B25D9AFA9B}"/>
              </a:ext>
            </a:extLst>
          </p:cNvPr>
          <p:cNvSpPr txBox="1">
            <a:spLocks/>
          </p:cNvSpPr>
          <p:nvPr/>
        </p:nvSpPr>
        <p:spPr>
          <a:xfrm>
            <a:off x="4625343" y="4111499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 err="1">
                <a:solidFill>
                  <a:schemeClr val="tx1"/>
                </a:solidFill>
              </a:rPr>
              <a:t>Footer</a:t>
            </a:r>
            <a:endParaRPr lang="it-IT" sz="1400" dirty="0">
              <a:solidFill>
                <a:schemeClr val="tx1"/>
              </a:solidFill>
            </a:endParaRP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FE553BA-520D-0344-8F64-2DB054E04183}"/>
              </a:ext>
            </a:extLst>
          </p:cNvPr>
          <p:cNvSpPr txBox="1">
            <a:spLocks/>
          </p:cNvSpPr>
          <p:nvPr/>
        </p:nvSpPr>
        <p:spPr>
          <a:xfrm>
            <a:off x="242632" y="1349350"/>
            <a:ext cx="7052020" cy="160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Iscrizione alla NL presente nel </a:t>
            </a:r>
            <a:r>
              <a:rPr lang="it-IT" sz="1600" dirty="0" err="1">
                <a:solidFill>
                  <a:schemeClr val="tx1"/>
                </a:solidFill>
              </a:rPr>
              <a:t>footer</a:t>
            </a:r>
            <a:r>
              <a:rPr lang="it-IT" sz="1600" dirty="0">
                <a:solidFill>
                  <a:schemeClr val="tx1"/>
                </a:solidFill>
              </a:rPr>
              <a:t> + pop up in apertura in HP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Nessuno sconto in ingresso</a:t>
            </a:r>
          </a:p>
          <a:p>
            <a:pPr marL="342900" indent="-342900" algn="l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Mail di conferma avvenuta iscrizione</a:t>
            </a:r>
          </a:p>
          <a:p>
            <a:pPr algn="l"/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B35213-CADA-434B-A273-DBAC9E32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2" y="3614601"/>
            <a:ext cx="2889742" cy="2895386"/>
          </a:xfrm>
          <a:prstGeom prst="rect">
            <a:avLst/>
          </a:prstGeom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8748A86C-6C40-884F-A260-ED5DB5663E70}"/>
              </a:ext>
            </a:extLst>
          </p:cNvPr>
          <p:cNvSpPr txBox="1">
            <a:spLocks/>
          </p:cNvSpPr>
          <p:nvPr/>
        </p:nvSpPr>
        <p:spPr>
          <a:xfrm>
            <a:off x="242632" y="3154584"/>
            <a:ext cx="2250041" cy="56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>
                <a:solidFill>
                  <a:schemeClr val="tx1"/>
                </a:solidFill>
              </a:rPr>
              <a:t>Pop up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CB2DFD0-ABD0-A740-AA43-FAD1A7E2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3" t="-16183" r="10538" b="-1"/>
          <a:stretch/>
        </p:blipFill>
        <p:spPr>
          <a:xfrm>
            <a:off x="4087896" y="4375334"/>
            <a:ext cx="4881265" cy="6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92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2132</Words>
  <Application>Microsoft Macintosh PowerPoint</Application>
  <PresentationFormat>Presentazione su schermo (4:3)</PresentationFormat>
  <Paragraphs>423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8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Giovanna Baratello</dc:creator>
  <cp:lastModifiedBy>Viviana RC</cp:lastModifiedBy>
  <cp:revision>72</cp:revision>
  <dcterms:created xsi:type="dcterms:W3CDTF">2019-03-04T14:58:35Z</dcterms:created>
  <dcterms:modified xsi:type="dcterms:W3CDTF">2019-03-26T18:03:44Z</dcterms:modified>
</cp:coreProperties>
</file>